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3" autoAdjust="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3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61B73C-0B5C-40A8-9152-BD38A0B6CCFD}" type="datetimeFigureOut">
              <a:rPr lang="pl-PL" smtClean="0"/>
              <a:pPr/>
              <a:t>21.11.2020</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DCA72C-66D0-4417-8DB8-EF31BED23860}"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3E921-4AC7-4E45-9CA3-93114DF0595A}" type="datetimeFigureOut">
              <a:rPr lang="pl-PL" smtClean="0"/>
              <a:pPr/>
              <a:t>21.11.2020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B9EA2-4244-4FC0-9278-216C8B70B89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smtClean="0"/>
          </a:p>
          <a:p>
            <a:endParaRPr lang="pl-PL" dirty="0"/>
          </a:p>
        </p:txBody>
      </p:sp>
      <p:sp>
        <p:nvSpPr>
          <p:cNvPr id="4" name="Symbol zastępczy numeru slajdu 3"/>
          <p:cNvSpPr>
            <a:spLocks noGrp="1"/>
          </p:cNvSpPr>
          <p:nvPr>
            <p:ph type="sldNum" sz="quarter" idx="10"/>
          </p:nvPr>
        </p:nvSpPr>
        <p:spPr/>
        <p:txBody>
          <a:bodyPr/>
          <a:lstStyle/>
          <a:p>
            <a:fld id="{A39B9EA2-4244-4FC0-9278-216C8B70B897}" type="slidenum">
              <a:rPr lang="pl-PL" smtClean="0"/>
              <a:pPr/>
              <a:t>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A39B9EA2-4244-4FC0-9278-216C8B70B897}" type="slidenum">
              <a:rPr lang="pl-PL" smtClean="0"/>
              <a:pPr/>
              <a:t>12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907F50E-7F3E-4F53-ABE4-D7DEE2860A47}" type="datetimeFigureOut">
              <a:rPr lang="pl-PL" smtClean="0"/>
              <a:pPr/>
              <a:t>21.11.2020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B6CDED8-0A33-49C8-A309-0659BA2C3586}" type="slidenum">
              <a:rPr lang="pl-PL" smtClean="0"/>
              <a:pPr/>
              <a:t>‹#›</a:t>
            </a:fld>
            <a:endParaRPr lang="pl-PL"/>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7F50E-7F3E-4F53-ABE4-D7DEE2860A47}" type="datetimeFigureOut">
              <a:rPr lang="pl-PL" smtClean="0"/>
              <a:pPr/>
              <a:t>21.11.2020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CDED8-0A33-49C8-A309-0659BA2C358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https://www.radiomaryja.pl/wp-content/uploads/2020/11/warzywa-owoce-zdrowe-jedzenie-640x321.jpg"/>
          <p:cNvPicPr>
            <a:picLocks noGrp="1"/>
          </p:cNvPicPr>
          <p:nvPr>
            <p:ph type="pic" idx="1"/>
          </p:nvPr>
        </p:nvPicPr>
        <p:blipFill>
          <a:blip r:embed="rId2" cstate="print"/>
          <a:srcRect l="16562" r="16562"/>
          <a:stretch>
            <a:fillRect/>
          </a:stretch>
        </p:blipFill>
        <p:spPr bwMode="auto">
          <a:xfrm>
            <a:off x="928662" y="285728"/>
            <a:ext cx="7358114" cy="4441847"/>
          </a:xfrm>
          <a:prstGeom prst="rect">
            <a:avLst/>
          </a:prstGeom>
          <a:noFill/>
          <a:ln w="9525">
            <a:noFill/>
            <a:miter lim="800000"/>
            <a:headEnd/>
            <a:tailEnd/>
          </a:ln>
        </p:spPr>
      </p:pic>
      <p:sp>
        <p:nvSpPr>
          <p:cNvPr id="2" name="Tytuł 1"/>
          <p:cNvSpPr>
            <a:spLocks noGrp="1"/>
          </p:cNvSpPr>
          <p:nvPr>
            <p:ph type="title"/>
          </p:nvPr>
        </p:nvSpPr>
        <p:spPr>
          <a:xfrm>
            <a:off x="1792288" y="4800600"/>
            <a:ext cx="6494488" cy="566738"/>
          </a:xfrm>
        </p:spPr>
        <p:txBody>
          <a:bodyPr>
            <a:normAutofit fontScale="90000"/>
          </a:bodyPr>
          <a:lstStyle/>
          <a:p>
            <a:r>
              <a:rPr lang="pl-PL" dirty="0" smtClean="0"/>
              <a:t>                                            </a:t>
            </a:r>
            <a:br>
              <a:rPr lang="pl-PL" dirty="0" smtClean="0"/>
            </a:br>
            <a:r>
              <a:rPr lang="pl-PL" dirty="0" smtClean="0"/>
              <a:t/>
            </a:r>
            <a:br>
              <a:rPr lang="pl-PL" dirty="0" smtClean="0"/>
            </a:br>
            <a:r>
              <a:rPr lang="pl-PL" dirty="0" smtClean="0"/>
              <a:t>  </a:t>
            </a:r>
            <a:br>
              <a:rPr lang="pl-PL" dirty="0" smtClean="0"/>
            </a:br>
            <a:r>
              <a:rPr lang="pl-PL" dirty="0" smtClean="0"/>
              <a:t>                                                                  </a:t>
            </a:r>
            <a:br>
              <a:rPr lang="pl-PL" dirty="0" smtClean="0"/>
            </a:br>
            <a:r>
              <a:rPr lang="pl-PL" b="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t>                                                            Opracowanie: </a:t>
            </a:r>
            <a:br>
              <a:rPr lang="pl-PL" b="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br>
            <a:r>
              <a:rPr lang="pl-PL" b="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t>                                                                                      Maria  Królikowska </a:t>
            </a:r>
            <a:br>
              <a:rPr lang="pl-PL" b="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br>
            <a:r>
              <a:rPr lang="pl-PL" b="0" dirty="0" smtClean="0">
                <a:ln w="18415" cmpd="sng">
                  <a:solidFill>
                    <a:srgbClr val="FFC000"/>
                  </a:solidFill>
                  <a:prstDash val="solid"/>
                </a:ln>
                <a:solidFill>
                  <a:srgbClr val="FFFFFF"/>
                </a:solidFill>
                <a:effectLst>
                  <a:outerShdw blurRad="63500" dir="3600000" algn="tl" rotWithShape="0">
                    <a:srgbClr val="000000">
                      <a:alpha val="70000"/>
                    </a:srgbClr>
                  </a:outerShdw>
                </a:effectLst>
              </a:rPr>
              <a:t>                                                                                      Justyna  Niżnik</a:t>
            </a:r>
            <a:endParaRPr lang="pl-PL" b="0" dirty="0">
              <a:ln w="18415" cmpd="sng">
                <a:solidFill>
                  <a:srgbClr val="FFC000"/>
                </a:solidFill>
                <a:prstDash val="solid"/>
              </a:ln>
              <a:solidFill>
                <a:srgbClr val="FFFFFF"/>
              </a:solidFill>
              <a:effectLst>
                <a:outerShdw blurRad="63500" dir="3600000" algn="tl" rotWithShape="0">
                  <a:srgbClr val="000000">
                    <a:alpha val="70000"/>
                  </a:srgbClr>
                </a:outerShdw>
              </a:effectLst>
            </a:endParaRPr>
          </a:p>
        </p:txBody>
      </p:sp>
      <p:sp>
        <p:nvSpPr>
          <p:cNvPr id="6" name="Prostokąt 5"/>
          <p:cNvSpPr/>
          <p:nvPr/>
        </p:nvSpPr>
        <p:spPr>
          <a:xfrm>
            <a:off x="285721" y="500042"/>
            <a:ext cx="8501122" cy="3416320"/>
          </a:xfrm>
          <a:prstGeom prst="rect">
            <a:avLst/>
          </a:prstGeom>
          <a:noFill/>
        </p:spPr>
        <p:txBody>
          <a:bodyPr wrap="square" lIns="91440" tIns="45720" rIns="91440" bIns="45720">
            <a:spAutoFit/>
          </a:bodyPr>
          <a:lstStyle/>
          <a:p>
            <a:pPr algn="ctr"/>
            <a:r>
              <a:rPr lang="pl-PL" sz="54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Europejski</a:t>
            </a:r>
            <a:r>
              <a:rPr lang="pl-PL" sz="5400" dirty="0" smtClean="0"/>
              <a:t>  </a:t>
            </a:r>
            <a:r>
              <a:rPr lang="pl-PL" sz="54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Dzień</a:t>
            </a:r>
            <a:r>
              <a:rPr lang="pl-PL" sz="5400" dirty="0" smtClean="0"/>
              <a:t> </a:t>
            </a:r>
          </a:p>
          <a:p>
            <a:pPr algn="ctr"/>
            <a:r>
              <a:rPr lang="pl-PL" sz="54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Zdrowego</a:t>
            </a:r>
            <a:r>
              <a:rPr lang="pl-PL" sz="5400" dirty="0" smtClean="0"/>
              <a:t> </a:t>
            </a:r>
            <a:r>
              <a:rPr lang="pl-PL" sz="5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Jedzenia</a:t>
            </a:r>
            <a:r>
              <a:rPr lang="pl-PL" sz="5400" dirty="0" smtClean="0"/>
              <a:t> </a:t>
            </a:r>
          </a:p>
          <a:p>
            <a:pPr algn="ctr"/>
            <a:r>
              <a:rPr lang="pl-PL" sz="5400" b="1"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i</a:t>
            </a:r>
            <a:r>
              <a:rPr lang="pl-PL" sz="5400" dirty="0" smtClean="0">
                <a:solidFill>
                  <a:srgbClr val="7030A0"/>
                </a:solidFill>
              </a:rPr>
              <a:t> </a:t>
            </a:r>
          </a:p>
          <a:p>
            <a:pPr algn="ctr"/>
            <a:r>
              <a:rPr lang="pl-PL"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Gotowania</a:t>
            </a:r>
            <a:r>
              <a:rPr lang="pl-PL" sz="5400" dirty="0" smtClean="0">
                <a:solidFill>
                  <a:srgbClr val="FF0000"/>
                </a:solidFill>
              </a:rPr>
              <a:t> </a:t>
            </a:r>
            <a:endParaRPr lang="pl-PL"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Czy aktywność fizyczna może być lekiem?"/>
          <p:cNvPicPr/>
          <p:nvPr/>
        </p:nvPicPr>
        <p:blipFill>
          <a:blip r:embed="rId2" cstate="print"/>
          <a:srcRect/>
          <a:stretch>
            <a:fillRect/>
          </a:stretch>
        </p:blipFill>
        <p:spPr bwMode="auto">
          <a:xfrm>
            <a:off x="571472" y="928670"/>
            <a:ext cx="3336400" cy="1502796"/>
          </a:xfrm>
          <a:prstGeom prst="rect">
            <a:avLst/>
          </a:prstGeom>
          <a:noFill/>
          <a:ln w="9525">
            <a:noFill/>
            <a:miter lim="800000"/>
            <a:headEnd/>
            <a:tailEnd/>
          </a:ln>
        </p:spPr>
      </p:pic>
      <p:sp>
        <p:nvSpPr>
          <p:cNvPr id="2" name="Tytuł 1"/>
          <p:cNvSpPr>
            <a:spLocks noGrp="1"/>
          </p:cNvSpPr>
          <p:nvPr>
            <p:ph type="title"/>
          </p:nvPr>
        </p:nvSpPr>
        <p:spPr>
          <a:xfrm>
            <a:off x="457200" y="274638"/>
            <a:ext cx="8229600" cy="3011486"/>
          </a:xfrm>
        </p:spPr>
        <p:txBody>
          <a:bodyPr>
            <a:normAutofit fontScale="90000"/>
          </a:bodyPr>
          <a:lstStyle/>
          <a:p>
            <a:pPr lvl="0" algn="l" fontAlgn="base">
              <a:spcAft>
                <a:spcPct val="0"/>
              </a:spcAft>
            </a:pPr>
            <a:r>
              <a:rPr lang="pl-PL" dirty="0" smtClean="0">
                <a:solidFill>
                  <a:schemeClr val="tx2">
                    <a:lumMod val="75000"/>
                  </a:schemeClr>
                </a:solidFill>
              </a:rPr>
              <a:t/>
            </a:r>
            <a:br>
              <a:rPr lang="pl-PL" dirty="0" smtClean="0">
                <a:solidFill>
                  <a:schemeClr val="tx2">
                    <a:lumMod val="75000"/>
                  </a:schemeClr>
                </a:solidFill>
              </a:rPr>
            </a:br>
            <a:r>
              <a:rPr lang="pl-PL" dirty="0" smtClean="0">
                <a:solidFill>
                  <a:schemeClr val="tx2">
                    <a:lumMod val="75000"/>
                  </a:schemeClr>
                </a:solidFill>
              </a:rPr>
              <a:t>              </a:t>
            </a:r>
            <a:br>
              <a:rPr lang="pl-PL" dirty="0" smtClean="0">
                <a:solidFill>
                  <a:schemeClr val="tx2">
                    <a:lumMod val="75000"/>
                  </a:schemeClr>
                </a:solidFill>
              </a:rPr>
            </a:br>
            <a:r>
              <a:rPr lang="pl-PL" dirty="0" smtClean="0">
                <a:solidFill>
                  <a:schemeClr val="tx2">
                    <a:lumMod val="75000"/>
                  </a:schemeClr>
                </a:solidFill>
              </a:rPr>
              <a:t/>
            </a:r>
            <a:br>
              <a:rPr lang="pl-PL" dirty="0" smtClean="0">
                <a:solidFill>
                  <a:schemeClr val="tx2">
                    <a:lumMod val="75000"/>
                  </a:schemeClr>
                </a:solidFill>
              </a:rPr>
            </a:br>
            <a:r>
              <a:rPr lang="pl-PL" dirty="0" smtClean="0">
                <a:solidFill>
                  <a:schemeClr val="tx2">
                    <a:lumMod val="75000"/>
                  </a:schemeClr>
                </a:solidFill>
              </a:rPr>
              <a:t/>
            </a:r>
            <a:br>
              <a:rPr lang="pl-PL" dirty="0" smtClean="0">
                <a:solidFill>
                  <a:schemeClr val="tx2">
                    <a:lumMod val="75000"/>
                  </a:schemeClr>
                </a:solidFill>
              </a:rPr>
            </a:br>
            <a:r>
              <a:rPr lang="pl-PL" dirty="0" smtClean="0">
                <a:solidFill>
                  <a:schemeClr val="tx2">
                    <a:lumMod val="75000"/>
                  </a:schemeClr>
                </a:solidFill>
              </a:rPr>
              <a:t/>
            </a:r>
            <a:br>
              <a:rPr lang="pl-PL" dirty="0" smtClean="0">
                <a:solidFill>
                  <a:schemeClr val="tx2">
                    <a:lumMod val="75000"/>
                  </a:schemeClr>
                </a:solidFill>
              </a:rPr>
            </a:br>
            <a:r>
              <a:rPr lang="pl-PL" dirty="0" smtClean="0">
                <a:solidFill>
                  <a:schemeClr val="tx2">
                    <a:lumMod val="75000"/>
                  </a:schemeClr>
                </a:solidFill>
              </a:rPr>
              <a:t>          AKTYWNOŚĆ   FIZYCZNA</a:t>
            </a:r>
            <a:br>
              <a:rPr lang="pl-PL" dirty="0" smtClean="0">
                <a:solidFill>
                  <a:schemeClr val="tx2">
                    <a:lumMod val="75000"/>
                  </a:schemeClr>
                </a:solidFill>
              </a:rPr>
            </a:br>
            <a:r>
              <a:rPr lang="pl-PL" dirty="0" smtClean="0">
                <a:solidFill>
                  <a:schemeClr val="tx2">
                    <a:lumMod val="75000"/>
                  </a:schemeClr>
                </a:solidFill>
              </a:rPr>
              <a:t>                             </a:t>
            </a:r>
            <a:r>
              <a:rPr lang="pl-PL" sz="1600" dirty="0" smtClean="0"/>
              <a:t>Odpowiednia dieta nie wystarczy, by cieszyć się zdrowiem. Należy  </a:t>
            </a:r>
            <a:br>
              <a:rPr lang="pl-PL" sz="1600" dirty="0" smtClean="0"/>
            </a:br>
            <a:r>
              <a:rPr lang="pl-PL" sz="1600" dirty="0" smtClean="0"/>
              <a:t>                                                                             również pamiętać o aktywności fizycznej, mowa tu nie tylko o  </a:t>
            </a:r>
            <a:br>
              <a:rPr lang="pl-PL" sz="1600" dirty="0" smtClean="0"/>
            </a:br>
            <a:r>
              <a:rPr lang="pl-PL" sz="1600" dirty="0" smtClean="0"/>
              <a:t>                                                                                  treningach na siłowni, ale także o codziennych spacerach. Każdego  </a:t>
            </a:r>
            <a:br>
              <a:rPr lang="pl-PL" sz="1600" dirty="0" smtClean="0"/>
            </a:br>
            <a:r>
              <a:rPr lang="pl-PL" sz="1600" dirty="0" smtClean="0"/>
              <a:t>                                                                                     dnia staraj się podjąć jakiejś dowolnej aktywności fizycznej.</a:t>
            </a:r>
            <a:br>
              <a:rPr lang="pl-PL" sz="1600" dirty="0" smtClean="0"/>
            </a:br>
            <a:r>
              <a:rPr lang="pl-PL" sz="1600" dirty="0" smtClean="0"/>
              <a:t>                                                                                     </a:t>
            </a:r>
            <a:r>
              <a:rPr lang="pl-PL" sz="1600" u="sng" dirty="0" smtClean="0"/>
              <a:t>  Już 150 minut umiarkowanej aktywności tygodniowo wystarczy,  </a:t>
            </a:r>
            <a:r>
              <a:rPr lang="pl-PL" sz="1600" dirty="0" smtClean="0"/>
              <a:t>    </a:t>
            </a:r>
            <a:r>
              <a:rPr lang="pl-PL" sz="1600" u="sng" dirty="0" smtClean="0"/>
              <a:t>  żeby poczuć się lepiej we własnym ciele, zbić wagę i obniżyć ciśnienie krwi.</a:t>
            </a:r>
            <a:r>
              <a:rPr lang="pl-PL" sz="1600" dirty="0" smtClean="0"/>
              <a:t/>
            </a:r>
            <a:br>
              <a:rPr lang="pl-PL" sz="1600" dirty="0" smtClean="0"/>
            </a:br>
            <a:r>
              <a:rPr lang="pl-PL" sz="1600" dirty="0" smtClean="0"/>
              <a:t>W związku z Dzieniem Zdrowego Jedzenia chcemy zachęcić wszystkich do zadania sobie kilku prostych pytań:</a:t>
            </a:r>
            <a:br>
              <a:rPr lang="pl-PL" sz="1600" dirty="0" smtClean="0"/>
            </a:br>
            <a:r>
              <a:rPr lang="pl-PL" sz="1600" dirty="0" smtClean="0"/>
              <a:t> - Czy zdrowo się odżywiam? </a:t>
            </a:r>
            <a:br>
              <a:rPr lang="pl-PL" sz="1600" dirty="0" smtClean="0"/>
            </a:br>
            <a:r>
              <a:rPr lang="pl-PL" sz="1600" dirty="0" smtClean="0"/>
              <a:t>- Czy zdrowo gotuję? </a:t>
            </a:r>
            <a:br>
              <a:rPr lang="pl-PL" sz="1600" dirty="0" smtClean="0"/>
            </a:br>
            <a:r>
              <a:rPr lang="pl-PL" sz="1600" dirty="0" smtClean="0"/>
              <a:t>- Czy prawidłowo bilansuję swoją dietę? </a:t>
            </a:r>
            <a:br>
              <a:rPr lang="pl-PL" sz="1600" dirty="0" smtClean="0"/>
            </a:br>
            <a:r>
              <a:rPr lang="pl-PL" sz="1600" dirty="0" smtClean="0"/>
              <a:t>- Czy w razie potrzeby uzupełniam dietę w cenne dla zdrowia składniki (np. kwasy omega 3, sterole roślinne,  </a:t>
            </a:r>
            <a:br>
              <a:rPr lang="pl-PL" sz="1600" dirty="0" smtClean="0"/>
            </a:br>
            <a:r>
              <a:rPr lang="pl-PL" sz="1600" dirty="0" smtClean="0"/>
              <a:t>     witaminy,  minerały, antyoksydanty)?</a:t>
            </a:r>
            <a:br>
              <a:rPr lang="pl-PL" sz="1600" dirty="0" smtClean="0"/>
            </a:br>
            <a:r>
              <a:rPr lang="pl-PL" sz="1600" dirty="0" smtClean="0"/>
              <a:t/>
            </a:r>
            <a:br>
              <a:rPr lang="pl-PL" sz="1600" dirty="0" smtClean="0"/>
            </a:br>
            <a:r>
              <a:rPr lang="pl-PL" sz="1600" b="1" u="sng" dirty="0" smtClean="0"/>
              <a:t>Jeśli na którekolwiek z nich odpowiedź brzmi – NIE</a:t>
            </a:r>
            <a:r>
              <a:rPr lang="pl-PL" sz="1600" b="1" dirty="0" smtClean="0"/>
              <a:t>,</a:t>
            </a:r>
            <a:r>
              <a:rPr lang="pl-PL" sz="1600" dirty="0" smtClean="0"/>
              <a:t> należy jak najszybciej zmienić swoje przyzwyczajenia i nawyki żywieniowe. Co należy zmienić?</a:t>
            </a:r>
            <a:br>
              <a:rPr lang="pl-PL" sz="1600" dirty="0" smtClean="0"/>
            </a:br>
            <a:r>
              <a:rPr lang="pl-PL" sz="1600" dirty="0" smtClean="0"/>
              <a:t>*  </a:t>
            </a:r>
            <a:r>
              <a:rPr lang="pl-PL" sz="1600" dirty="0" smtClean="0">
                <a:latin typeface="Calibri" pitchFamily="34" charset="0"/>
                <a:ea typeface="Times New Roman" pitchFamily="18" charset="0"/>
                <a:cs typeface="Times New Roman" pitchFamily="18" charset="0"/>
              </a:rPr>
              <a:t>Zadbaj o prawidłową dietę – posiłki spożywaj regularnie – </a:t>
            </a:r>
            <a:r>
              <a:rPr lang="pl-PL" sz="1600" b="1" u="sng" dirty="0" smtClean="0">
                <a:latin typeface="Calibri" pitchFamily="34" charset="0"/>
                <a:ea typeface="Times New Roman" pitchFamily="18" charset="0"/>
                <a:cs typeface="Times New Roman" pitchFamily="18" charset="0"/>
              </a:rPr>
              <a:t>NIGDY SIĘ NIE GŁÓDŹ!</a:t>
            </a:r>
            <a:r>
              <a:rPr lang="pl-PL" sz="1600" dirty="0" smtClean="0">
                <a:latin typeface="Arial" pitchFamily="34" charset="0"/>
                <a:cs typeface="Arial" pitchFamily="34" charset="0"/>
              </a:rPr>
              <a:t/>
            </a:r>
            <a:br>
              <a:rPr lang="pl-PL" sz="1600" dirty="0" smtClean="0">
                <a:latin typeface="Arial" pitchFamily="34" charset="0"/>
                <a:cs typeface="Arial" pitchFamily="34" charset="0"/>
              </a:rPr>
            </a:br>
            <a:r>
              <a:rPr lang="pl-PL" sz="1600" dirty="0" smtClean="0">
                <a:latin typeface="Arial" pitchFamily="34" charset="0"/>
                <a:cs typeface="Arial" pitchFamily="34" charset="0"/>
              </a:rPr>
              <a:t>    </a:t>
            </a:r>
            <a:r>
              <a:rPr lang="pl-PL" sz="1600" dirty="0" smtClean="0">
                <a:latin typeface="Calibri" pitchFamily="34" charset="0"/>
                <a:ea typeface="Times New Roman" pitchFamily="18" charset="0"/>
                <a:cs typeface="Times New Roman" pitchFamily="18" charset="0"/>
              </a:rPr>
              <a:t>a gdy stwierdzisz, że nie dasz sobie sam rady – wybierz się do dietetyka.</a:t>
            </a:r>
            <a:r>
              <a:rPr lang="pl-PL" sz="1600" dirty="0" smtClean="0">
                <a:latin typeface="Arial" pitchFamily="34" charset="0"/>
                <a:cs typeface="Arial" pitchFamily="34" charset="0"/>
              </a:rPr>
              <a:t/>
            </a:r>
            <a:br>
              <a:rPr lang="pl-PL" sz="1600" dirty="0" smtClean="0">
                <a:latin typeface="Arial" pitchFamily="34" charset="0"/>
                <a:cs typeface="Arial" pitchFamily="34" charset="0"/>
              </a:rPr>
            </a:br>
            <a:r>
              <a:rPr lang="pl-PL" sz="1600" dirty="0" smtClean="0"/>
              <a:t/>
            </a:r>
            <a:br>
              <a:rPr lang="pl-PL" sz="1600" dirty="0" smtClean="0"/>
            </a:br>
            <a:r>
              <a:rPr lang="pl-PL" sz="1600" dirty="0" smtClean="0"/>
              <a:t/>
            </a:r>
            <a:br>
              <a:rPr lang="pl-PL" sz="1600" dirty="0" smtClean="0"/>
            </a:br>
            <a:r>
              <a:rPr lang="pl-PL" sz="1600" dirty="0" smtClean="0"/>
              <a:t/>
            </a:r>
            <a:br>
              <a:rPr lang="pl-PL" sz="1600" dirty="0" smtClean="0"/>
            </a:br>
            <a:r>
              <a:rPr lang="pl-PL" sz="1600" dirty="0" smtClean="0"/>
              <a:t> </a:t>
            </a:r>
            <a:br>
              <a:rPr lang="pl-PL" sz="1600" dirty="0" smtClean="0"/>
            </a:br>
            <a:endParaRPr lang="pl-PL" sz="1600" dirty="0">
              <a:solidFill>
                <a:schemeClr val="tx2">
                  <a:lumMod val="75000"/>
                </a:schemeClr>
              </a:solidFill>
              <a:latin typeface="+mn-l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25601" name="Rectangle 1"/>
          <p:cNvSpPr>
            <a:spLocks noChangeArrowheads="1"/>
          </p:cNvSpPr>
          <p:nvPr/>
        </p:nvSpPr>
        <p:spPr bwMode="auto">
          <a:xfrm>
            <a:off x="0" y="0"/>
            <a:ext cx="9172191" cy="3077766"/>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lang="pl-PL" sz="1200" dirty="0" smtClean="0">
              <a:latin typeface="Calibri"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tabLst/>
            </a:pPr>
            <a:r>
              <a:rPr lang="pl-PL" sz="1400" dirty="0" smtClean="0">
                <a:solidFill>
                  <a:srgbClr val="FF0000"/>
                </a:solidFill>
                <a:ea typeface="Times New Roman" pitchFamily="18" charset="0"/>
                <a:cs typeface="Times New Roman" pitchFamily="18" charset="0"/>
              </a:rPr>
              <a:t>   1.</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Unikaj wysoko przetworzonej żywności, np. dań typu </a:t>
            </a:r>
            <a:r>
              <a:rPr kumimoji="0" lang="pl-PL" sz="1400" b="0" i="0" u="none" strike="noStrike" cap="none" normalizeH="0" baseline="0" dirty="0" err="1" smtClean="0">
                <a:ln>
                  <a:noFill/>
                </a:ln>
                <a:solidFill>
                  <a:srgbClr val="FF0000"/>
                </a:solidFill>
                <a:effectLst/>
                <a:ea typeface="Times New Roman" pitchFamily="18" charset="0"/>
                <a:cs typeface="Times New Roman" pitchFamily="18" charset="0"/>
              </a:rPr>
              <a:t>fast</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a:t>
            </a:r>
            <a:r>
              <a:rPr kumimoji="0" lang="pl-PL" sz="1400" b="0" i="0" u="none" strike="noStrike" cap="none" normalizeH="0" baseline="0" dirty="0" err="1" smtClean="0">
                <a:ln>
                  <a:noFill/>
                </a:ln>
                <a:solidFill>
                  <a:srgbClr val="FF0000"/>
                </a:solidFill>
                <a:effectLst/>
                <a:ea typeface="Times New Roman" pitchFamily="18" charset="0"/>
                <a:cs typeface="Times New Roman" pitchFamily="18" charset="0"/>
              </a:rPr>
              <a:t>food</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słodyczy, słonych przekąsek, posiłków w proszku.</a:t>
            </a:r>
            <a:endParaRPr kumimoji="0" lang="pl-PL" sz="14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2.  Ogranicz spożycie sodu - nie dosalaj potraw przed ich skosztowaniem, postaraj się zastąpić sól przyprawami ziołowymi. </a:t>
            </a:r>
          </a:p>
          <a:p>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a:t>
            </a:r>
            <a:r>
              <a:rPr lang="pl-PL" sz="1400" dirty="0" smtClean="0">
                <a:solidFill>
                  <a:srgbClr val="FF0000"/>
                </a:solidFill>
              </a:rPr>
              <a:t>3. Zacznij pić wodę</a:t>
            </a:r>
            <a:endParaRPr lang="pl-PL" sz="1400" b="1" dirty="0" smtClean="0">
              <a:solidFill>
                <a:srgbClr val="FF0000"/>
              </a:solidFill>
            </a:endParaRPr>
          </a:p>
          <a:p>
            <a:r>
              <a:rPr lang="pl-PL" sz="1400" dirty="0" smtClean="0">
                <a:solidFill>
                  <a:srgbClr val="FF0000"/>
                </a:solidFill>
              </a:rPr>
              <a:t>   4. Zadbaj o codzienną aktywność fizyczną</a:t>
            </a:r>
            <a:endParaRPr lang="pl-PL" sz="1400" b="1" dirty="0" smtClean="0">
              <a:solidFill>
                <a:srgbClr val="FF0000"/>
              </a:solidFill>
            </a:endParaRPr>
          </a:p>
          <a:p>
            <a:r>
              <a:rPr lang="pl-PL" sz="1400" dirty="0" smtClean="0">
                <a:solidFill>
                  <a:srgbClr val="FF0000"/>
                </a:solidFill>
              </a:rPr>
              <a:t>   5. Pozbądź się dodanego cukru</a:t>
            </a:r>
            <a:endParaRPr lang="pl-PL" sz="1400" b="1" dirty="0" smtClean="0">
              <a:solidFill>
                <a:srgbClr val="FF0000"/>
              </a:solidFill>
            </a:endParaRPr>
          </a:p>
          <a:p>
            <a:r>
              <a:rPr lang="pl-PL" sz="1400" dirty="0" smtClean="0">
                <a:solidFill>
                  <a:srgbClr val="FF0000"/>
                </a:solidFill>
              </a:rPr>
              <a:t>   6. Naucz się zwalczać stres</a:t>
            </a:r>
            <a:endParaRPr lang="pl-PL" sz="1400" b="1" dirty="0" smtClean="0">
              <a:solidFill>
                <a:srgbClr val="FF0000"/>
              </a:solidFill>
            </a:endParaRPr>
          </a:p>
          <a:p>
            <a:r>
              <a:rPr lang="pl-PL" sz="1400" dirty="0" smtClean="0">
                <a:solidFill>
                  <a:srgbClr val="FF0000"/>
                </a:solidFill>
              </a:rPr>
              <a:t>   7. Zadbaj o sen i regenerację</a:t>
            </a:r>
            <a:endParaRPr lang="pl-PL" sz="1400" b="1" dirty="0" smtClean="0">
              <a:solidFill>
                <a:srgbClr val="FF0000"/>
              </a:solidFill>
            </a:endParaRPr>
          </a:p>
          <a:p>
            <a:r>
              <a:rPr lang="pl-PL" sz="1400" dirty="0" smtClean="0">
                <a:solidFill>
                  <a:srgbClr val="FF0000"/>
                </a:solidFill>
              </a:rPr>
              <a:t>   8.Unikaj tzw. </a:t>
            </a:r>
            <a:r>
              <a:rPr lang="pl-PL" sz="1400" dirty="0" err="1" smtClean="0">
                <a:solidFill>
                  <a:srgbClr val="FF0000"/>
                </a:solidFill>
              </a:rPr>
              <a:t>monodiet</a:t>
            </a:r>
            <a:r>
              <a:rPr lang="pl-PL" sz="1400" dirty="0" smtClean="0">
                <a:solidFill>
                  <a:srgbClr val="FF0000"/>
                </a:solidFill>
              </a:rPr>
              <a:t> i diet oczyszczających</a:t>
            </a:r>
            <a:endParaRPr lang="pl-PL" sz="1400" b="1" dirty="0" smtClean="0">
              <a:solidFill>
                <a:srgbClr val="FF0000"/>
              </a:solidFill>
            </a:endParaRPr>
          </a:p>
          <a:p>
            <a:pPr marL="0" marR="0" lvl="0" indent="0" defTabSz="914400" rtl="0" eaLnBrk="0" fontAlgn="base" latinLnBrk="0" hangingPunct="0">
              <a:lnSpc>
                <a:spcPct val="100000"/>
              </a:lnSpc>
              <a:spcBef>
                <a:spcPct val="0"/>
              </a:spcBef>
              <a:spcAft>
                <a:spcPct val="0"/>
              </a:spcAft>
              <a:buClrTx/>
              <a:buSzTx/>
              <a:tabLst/>
            </a:pPr>
            <a:r>
              <a:rPr lang="pl-PL" sz="1400" dirty="0" smtClean="0">
                <a:solidFill>
                  <a:srgbClr val="FF0000"/>
                </a:solidFill>
                <a:ea typeface="Times New Roman" pitchFamily="18" charset="0"/>
                <a:cs typeface="Times New Roman" pitchFamily="18" charset="0"/>
              </a:rPr>
              <a:t>   9.</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Ogranicz produkty bogate w sód takie jak słone przekąski i wysoko przetworzone dania gotowe.</a:t>
            </a:r>
            <a:endParaRPr kumimoji="0" lang="pl-PL" sz="14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lang="pl-PL" sz="1400" dirty="0" smtClean="0">
                <a:solidFill>
                  <a:srgbClr val="FF0000"/>
                </a:solidFill>
                <a:ea typeface="Times New Roman" pitchFamily="18" charset="0"/>
                <a:cs typeface="Times New Roman" pitchFamily="18" charset="0"/>
              </a:rPr>
              <a:t>   10.</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Wybieraj produkty z pełnego przemiału bogate w błonnik pokarmowy, np. chleb razowy, brązowy ryż, grube kasze.</a:t>
            </a:r>
          </a:p>
          <a:p>
            <a:pPr marL="0" marR="0" lvl="0" indent="0" defTabSz="914400" rtl="0" eaLnBrk="0" fontAlgn="base" latinLnBrk="0" hangingPunct="0">
              <a:lnSpc>
                <a:spcPct val="100000"/>
              </a:lnSpc>
              <a:spcBef>
                <a:spcPct val="0"/>
              </a:spcBef>
              <a:spcAft>
                <a:spcPct val="0"/>
              </a:spcAft>
              <a:buClrTx/>
              <a:buSzTx/>
              <a:tabLst/>
            </a:pPr>
            <a:r>
              <a:rPr lang="pl-PL" sz="1400" dirty="0" smtClean="0">
                <a:solidFill>
                  <a:srgbClr val="FF0000"/>
                </a:solidFill>
                <a:ea typeface="Times New Roman" pitchFamily="18" charset="0"/>
                <a:cs typeface="Arial" pitchFamily="34" charset="0"/>
              </a:rPr>
              <a:t>   11.</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  Zamiast słodkich napojów, kompotów i soków sięgaj po wodę.</a:t>
            </a:r>
          </a:p>
          <a:p>
            <a:pPr marL="0" marR="0" lvl="0" indent="0" defTabSz="914400" rtl="0" eaLnBrk="0" fontAlgn="base" latinLnBrk="0" hangingPunct="0">
              <a:lnSpc>
                <a:spcPct val="100000"/>
              </a:lnSpc>
              <a:spcBef>
                <a:spcPct val="0"/>
              </a:spcBef>
              <a:spcAft>
                <a:spcPct val="0"/>
              </a:spcAft>
              <a:buClrTx/>
              <a:buSzTx/>
              <a:tabLst/>
            </a:pPr>
            <a:r>
              <a:rPr lang="pl-PL" sz="1400" dirty="0" smtClean="0">
                <a:solidFill>
                  <a:srgbClr val="FF0000"/>
                </a:solidFill>
                <a:ea typeface="Times New Roman" pitchFamily="18" charset="0"/>
                <a:cs typeface="Times New Roman" pitchFamily="18" charset="0"/>
              </a:rPr>
              <a:t>   12.</a:t>
            </a:r>
            <a:r>
              <a:rPr kumimoji="0" lang="pl-PL" sz="1400" b="0" i="0" u="none" strike="noStrike" cap="none" normalizeH="0" baseline="0" dirty="0" smtClean="0">
                <a:ln>
                  <a:noFill/>
                </a:ln>
                <a:solidFill>
                  <a:srgbClr val="FF0000"/>
                </a:solidFill>
                <a:effectLst/>
                <a:ea typeface="Times New Roman" pitchFamily="18" charset="0"/>
                <a:cs typeface="Times New Roman" pitchFamily="18" charset="0"/>
              </a:rPr>
              <a:t>Unikaj smażenia, zwłaszcza produktów panierowanych i w głębokim tłuszczu.</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sz="1400" b="0" i="0" u="none" strike="noStrike" cap="none" normalizeH="0" baseline="0" dirty="0" smtClean="0">
              <a:ln>
                <a:noFill/>
              </a:ln>
              <a:solidFill>
                <a:srgbClr val="FF0000"/>
              </a:solidFill>
              <a:effectLst/>
              <a:cs typeface="Arial" pitchFamily="34" charset="0"/>
            </a:endParaRPr>
          </a:p>
        </p:txBody>
      </p:sp>
      <p:pic>
        <p:nvPicPr>
          <p:cNvPr id="5" name="Picture 2" descr="10 najbardziej szkodliwych produktów spożywczych - odzywianie.info.pl"/>
          <p:cNvPicPr>
            <a:picLocks noChangeAspect="1" noChangeArrowheads="1"/>
          </p:cNvPicPr>
          <p:nvPr/>
        </p:nvPicPr>
        <p:blipFill>
          <a:blip r:embed="rId2" cstate="print"/>
          <a:srcRect/>
          <a:stretch>
            <a:fillRect/>
          </a:stretch>
        </p:blipFill>
        <p:spPr bwMode="auto">
          <a:xfrm>
            <a:off x="1928794" y="3000372"/>
            <a:ext cx="4932931" cy="3286148"/>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297370"/>
          </a:xfrm>
        </p:spPr>
        <p:txBody>
          <a:bodyPr>
            <a:normAutofit fontScale="90000"/>
          </a:bodyPr>
          <a:lstStyle/>
          <a:p>
            <a:pPr algn="l"/>
            <a:r>
              <a:rPr lang="pl-PL" cap="all" dirty="0" smtClean="0"/>
              <a:t/>
            </a:r>
            <a:br>
              <a:rPr lang="pl-PL" cap="all" dirty="0" smtClean="0"/>
            </a:br>
            <a:r>
              <a:rPr lang="pl-PL" cap="all" dirty="0" smtClean="0"/>
              <a:t>                       </a:t>
            </a:r>
            <a:br>
              <a:rPr lang="pl-PL" cap="all" dirty="0" smtClean="0"/>
            </a:br>
            <a:r>
              <a:rPr lang="pl-PL" cap="all" dirty="0" smtClean="0"/>
              <a:t>                         </a:t>
            </a:r>
            <a:r>
              <a:rPr lang="pl-PL" cap="all" dirty="0" err="1" smtClean="0"/>
              <a:t>Netografia</a:t>
            </a:r>
            <a:r>
              <a:rPr lang="pl-PL" cap="all" dirty="0" smtClean="0"/>
              <a:t>:</a:t>
            </a:r>
            <a:br>
              <a:rPr lang="pl-PL" cap="all" dirty="0" smtClean="0"/>
            </a:br>
            <a:r>
              <a:rPr lang="pl-PL" cap="all" dirty="0" smtClean="0"/>
              <a:t/>
            </a:r>
            <a:br>
              <a:rPr lang="pl-PL" cap="all" dirty="0" smtClean="0"/>
            </a:br>
            <a:r>
              <a:rPr lang="pl-PL" sz="1600" dirty="0" err="1" smtClean="0"/>
              <a:t>zdrowie.dziennik.pl</a:t>
            </a:r>
            <a:r>
              <a:rPr lang="pl-PL" sz="1600" dirty="0" smtClean="0"/>
              <a:t> </a:t>
            </a:r>
            <a:br>
              <a:rPr lang="pl-PL" sz="1600" dirty="0" smtClean="0"/>
            </a:br>
            <a:r>
              <a:rPr lang="pl-PL" sz="1600" dirty="0" err="1" smtClean="0"/>
              <a:t>zdrowie.wprost.pl</a:t>
            </a:r>
            <a:r>
              <a:rPr lang="pl-PL" sz="1600" dirty="0" smtClean="0"/>
              <a:t/>
            </a:r>
            <a:br>
              <a:rPr lang="pl-PL" sz="1600" dirty="0" smtClean="0"/>
            </a:br>
            <a:r>
              <a:rPr lang="pl-PL" sz="1600" dirty="0" err="1" smtClean="0"/>
              <a:t>www.agamasmaka.pl</a:t>
            </a:r>
            <a:r>
              <a:rPr lang="pl-PL" sz="1600" dirty="0" smtClean="0"/>
              <a:t/>
            </a:r>
            <a:br>
              <a:rPr lang="pl-PL" sz="1600" dirty="0" smtClean="0"/>
            </a:br>
            <a:r>
              <a:rPr lang="pl-PL" sz="1600" dirty="0" err="1" smtClean="0"/>
              <a:t>dziecisawazne.pl</a:t>
            </a:r>
            <a:r>
              <a:rPr lang="pl-PL" sz="1600" dirty="0" smtClean="0"/>
              <a:t> </a:t>
            </a:r>
            <a:br>
              <a:rPr lang="pl-PL" sz="1600" dirty="0" smtClean="0"/>
            </a:br>
            <a:r>
              <a:rPr lang="pl-PL" sz="1600" dirty="0" smtClean="0"/>
              <a:t>https://pl.wikipedia.org</a:t>
            </a:r>
            <a:br>
              <a:rPr lang="pl-PL" sz="1600" dirty="0" smtClean="0"/>
            </a:br>
            <a:r>
              <a:rPr lang="pl-PL" sz="1400" dirty="0" smtClean="0"/>
              <a:t>https://uroda.abczdrowie.pl/</a:t>
            </a:r>
            <a:br>
              <a:rPr lang="pl-PL" sz="1400" dirty="0" smtClean="0"/>
            </a:br>
            <a:r>
              <a:rPr lang="pl-PL" sz="1400" dirty="0" smtClean="0"/>
              <a:t>https</a:t>
            </a:r>
            <a:r>
              <a:rPr lang="pl-PL" sz="1400" smtClean="0"/>
              <a:t>://ncez</a:t>
            </a:r>
            <a:br>
              <a:rPr lang="pl-PL" sz="1400" smtClean="0"/>
            </a:br>
            <a:r>
              <a:rPr lang="pl-PL" sz="1400" smtClean="0"/>
              <a:t>https://spozywo.p</a:t>
            </a:r>
            <a:r>
              <a:rPr lang="pl-PL" sz="1600" dirty="0" smtClean="0"/>
              <a:t/>
            </a:r>
            <a:br>
              <a:rPr lang="pl-PL" sz="1600" dirty="0" smtClean="0"/>
            </a:br>
            <a:r>
              <a:rPr lang="pl-PL" cap="all" dirty="0" smtClean="0"/>
              <a:t/>
            </a:r>
            <a:br>
              <a:rPr lang="pl-PL" cap="all" dirty="0" smtClean="0"/>
            </a:br>
            <a:r>
              <a:rPr lang="pl-PL" cap="all" dirty="0" smtClean="0"/>
              <a:t/>
            </a:r>
            <a:br>
              <a:rPr lang="pl-PL" cap="all" dirty="0" smtClean="0"/>
            </a:br>
            <a:r>
              <a:rPr lang="pl-PL" cap="all" dirty="0" smtClean="0"/>
              <a:t/>
            </a:r>
            <a:br>
              <a:rPr lang="pl-PL" cap="all" dirty="0" smtClean="0"/>
            </a:br>
            <a:r>
              <a:rPr lang="pl-PL" cap="all" dirty="0" smtClean="0"/>
              <a:t/>
            </a:r>
            <a:br>
              <a:rPr lang="pl-PL" cap="all" dirty="0" smtClean="0"/>
            </a:br>
            <a:endParaRPr lang="pl-PL"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drowe gotowanie – czyli jak używać szybkowaru"/>
          <p:cNvPicPr>
            <a:picLocks noChangeAspect="1" noChangeArrowheads="1"/>
          </p:cNvPicPr>
          <p:nvPr/>
        </p:nvPicPr>
        <p:blipFill>
          <a:blip r:embed="rId2" cstate="print"/>
          <a:srcRect/>
          <a:stretch>
            <a:fillRect/>
          </a:stretch>
        </p:blipFill>
        <p:spPr bwMode="auto">
          <a:xfrm>
            <a:off x="785786" y="1857364"/>
            <a:ext cx="6473672" cy="4286280"/>
          </a:xfrm>
          <a:prstGeom prst="rect">
            <a:avLst/>
          </a:prstGeom>
          <a:noFill/>
        </p:spPr>
      </p:pic>
      <p:sp>
        <p:nvSpPr>
          <p:cNvPr id="2" name="Prostokąt 1"/>
          <p:cNvSpPr/>
          <p:nvPr/>
        </p:nvSpPr>
        <p:spPr>
          <a:xfrm>
            <a:off x="500034" y="285728"/>
            <a:ext cx="8358246" cy="5078313"/>
          </a:xfrm>
          <a:prstGeom prst="rect">
            <a:avLst/>
          </a:prstGeom>
        </p:spPr>
        <p:txBody>
          <a:bodyPr wrap="square">
            <a:spAutoFit/>
          </a:bodyPr>
          <a:lstStyle/>
          <a:p>
            <a:pPr marL="457200" indent="-457200" algn="ctr">
              <a:buAutoNum type="arabicPlain" startAt="8"/>
            </a:pPr>
            <a:r>
              <a:rPr lang="pl-PL" sz="2000" b="1" dirty="0" smtClean="0">
                <a:solidFill>
                  <a:srgbClr val="00B050"/>
                </a:solidFill>
              </a:rPr>
              <a:t>listopada</a:t>
            </a:r>
            <a:br>
              <a:rPr lang="pl-PL" sz="2000" b="1" dirty="0" smtClean="0">
                <a:solidFill>
                  <a:srgbClr val="00B050"/>
                </a:solidFill>
              </a:rPr>
            </a:br>
            <a:r>
              <a:rPr lang="pl-PL" sz="2000" b="1" dirty="0" smtClean="0">
                <a:solidFill>
                  <a:srgbClr val="00B050"/>
                </a:solidFill>
              </a:rPr>
              <a:t> przypada  Europejski Dzień Zdrowego Jedzenia i Gotowania</a:t>
            </a:r>
          </a:p>
          <a:p>
            <a:pPr marL="457200" indent="-457200" algn="ctr">
              <a:buAutoNum type="arabicPlain" startAt="8"/>
            </a:pPr>
            <a:endParaRPr lang="pl-PL" sz="2000" b="1" dirty="0">
              <a:solidFill>
                <a:srgbClr val="00B050"/>
              </a:solidFill>
            </a:endParaRPr>
          </a:p>
          <a:p>
            <a:pPr marL="457200" indent="-457200" algn="ctr"/>
            <a:endParaRPr lang="pl-PL" sz="2000" b="1" dirty="0" smtClean="0">
              <a:solidFill>
                <a:srgbClr val="00B050"/>
              </a:solidFill>
            </a:endParaRPr>
          </a:p>
          <a:p>
            <a:r>
              <a:rPr lang="pl-PL" sz="1400" dirty="0" smtClean="0"/>
              <a:t>	</a:t>
            </a:r>
            <a:r>
              <a:rPr lang="pl-PL" sz="1400" b="1" dirty="0" smtClean="0">
                <a:solidFill>
                  <a:srgbClr val="FF0000"/>
                </a:solidFill>
              </a:rPr>
              <a:t>Europejski </a:t>
            </a:r>
            <a:r>
              <a:rPr lang="pl-PL" sz="1400" b="1" dirty="0">
                <a:solidFill>
                  <a:srgbClr val="FF0000"/>
                </a:solidFill>
              </a:rPr>
              <a:t>Dzień Zdrowego Jedzenia i Gotowania (ang. „</a:t>
            </a:r>
            <a:r>
              <a:rPr lang="pl-PL" sz="1400" b="1" dirty="0" err="1">
                <a:solidFill>
                  <a:srgbClr val="FF0000"/>
                </a:solidFill>
              </a:rPr>
              <a:t>European</a:t>
            </a:r>
            <a:r>
              <a:rPr lang="pl-PL" sz="1400" b="1" dirty="0">
                <a:solidFill>
                  <a:srgbClr val="FF0000"/>
                </a:solidFill>
              </a:rPr>
              <a:t> Day of </a:t>
            </a:r>
            <a:r>
              <a:rPr lang="pl-PL" sz="1400" b="1" dirty="0" err="1">
                <a:solidFill>
                  <a:srgbClr val="FF0000"/>
                </a:solidFill>
              </a:rPr>
              <a:t>Healthy</a:t>
            </a:r>
            <a:r>
              <a:rPr lang="pl-PL" sz="1400" b="1" dirty="0">
                <a:solidFill>
                  <a:srgbClr val="FF0000"/>
                </a:solidFill>
              </a:rPr>
              <a:t> </a:t>
            </a:r>
            <a:r>
              <a:rPr lang="pl-PL" sz="1400" b="1" dirty="0" err="1">
                <a:solidFill>
                  <a:srgbClr val="FF0000"/>
                </a:solidFill>
              </a:rPr>
              <a:t>Food</a:t>
            </a:r>
            <a:r>
              <a:rPr lang="pl-PL" sz="1400" b="1" dirty="0">
                <a:solidFill>
                  <a:srgbClr val="FF0000"/>
                </a:solidFill>
              </a:rPr>
              <a:t> and </a:t>
            </a:r>
            <a:r>
              <a:rPr lang="pl-PL" sz="1400" b="1" dirty="0" err="1">
                <a:solidFill>
                  <a:srgbClr val="FF0000"/>
                </a:solidFill>
              </a:rPr>
              <a:t>Cooking</a:t>
            </a:r>
            <a:r>
              <a:rPr lang="pl-PL" sz="1400" b="1" dirty="0">
                <a:solidFill>
                  <a:srgbClr val="FF0000"/>
                </a:solidFill>
              </a:rPr>
              <a:t>”) został zainicjowany w 2007 roku przez Komisarza Unii Europejskiej i Euro- </a:t>
            </a:r>
            <a:r>
              <a:rPr lang="pl-PL" sz="1400" b="1" dirty="0" err="1">
                <a:solidFill>
                  <a:srgbClr val="FF0000"/>
                </a:solidFill>
              </a:rPr>
              <a:t>Toques</a:t>
            </a:r>
            <a:r>
              <a:rPr lang="pl-PL" sz="1400" b="1" dirty="0">
                <a:solidFill>
                  <a:srgbClr val="FF0000"/>
                </a:solidFill>
              </a:rPr>
              <a:t>- organizację zrzeszającą szefów kuchni. Celem święta jest promowanie zdrowego jedzenia wśród najmłodszych (i nie tylko), dobrych nawyków żywieniowych, spożywania regularnie posiłków, informowanie o konsekwencjach złej diety. </a:t>
            </a:r>
          </a:p>
          <a:p>
            <a:r>
              <a:rPr lang="pl-PL" sz="1400" b="1" dirty="0">
                <a:solidFill>
                  <a:srgbClr val="FF0000"/>
                </a:solidFill>
              </a:rPr>
              <a:t>Dzień Zdrowego Jedzenia jest obchodzony na wiele sposobów. W niektórych krajach kucharze zapraszają młodzież do restauracji aby pokazać młodym ludziom czym jest zdrowe żywienie, prowadzą też warsztaty i zajęcia w lekcjach na temat zdrowej diety. W Polsce powstały kampanie dotyczące dobrych nawyków żywieniowych. Jedną z nich jest kampania “Śniadanie Daje Moc”. Badania z 2010 roku pokazują, że około 40% uczniów i studentów rezygnuje ze spożycia śniadania. Rozpoczynanie dnia bez posiłku, bądź niejedzenie między lekcjami, źle wpływa na samopoczucie i koncentracje uczniów. Nauczyciele zaangażowani w akcję, organizują w klasach wspólne spożywanie śniadania, przygotowują kanapki lub przekąski z klasą w ramach zajęć lekcyjnych oraz uświadamiają wychowanków o roli śniadania w codziennej diecie</a:t>
            </a:r>
            <a:r>
              <a:rPr lang="pl-PL" sz="1400" b="1" dirty="0" smtClean="0">
                <a:solidFill>
                  <a:srgbClr val="FF0000"/>
                </a:solidFill>
              </a:rPr>
              <a:t>.</a:t>
            </a:r>
          </a:p>
          <a:p>
            <a:endParaRPr lang="pl-PL" sz="1400" dirty="0" smtClean="0"/>
          </a:p>
          <a:p>
            <a:endParaRPr lang="pl-PL" sz="1400" dirty="0" smtClean="0"/>
          </a:p>
          <a:p>
            <a:endParaRPr lang="pl-PL" sz="1400" dirty="0"/>
          </a:p>
          <a:p>
            <a:pPr marL="457200" indent="-457200" algn="ctr"/>
            <a:endParaRPr lang="pl-PL" sz="1400" b="1" dirty="0" smtClean="0">
              <a:solidFill>
                <a:srgbClr val="00B050"/>
              </a:solidFill>
            </a:endParaRPr>
          </a:p>
          <a:p>
            <a:pPr marL="457200" indent="-457200" algn="ctr"/>
            <a:endParaRPr lang="pl-PL" sz="20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dirty="0"/>
              <a:t/>
            </a:r>
            <a:br>
              <a:rPr lang="pl-PL" dirty="0"/>
            </a:br>
            <a:r>
              <a:rPr lang="pl-PL" dirty="0"/>
              <a:t/>
            </a:r>
            <a:br>
              <a:rPr lang="pl-PL" dirty="0"/>
            </a:br>
            <a:r>
              <a:rPr lang="pl-PL" dirty="0"/>
              <a:t/>
            </a:r>
            <a:br>
              <a:rPr lang="pl-PL" dirty="0"/>
            </a:br>
            <a:endParaRPr lang="pl-PL" dirty="0"/>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5361" name="WordArt 1"/>
          <p:cNvSpPr>
            <a:spLocks noChangeArrowheads="1" noChangeShapeType="1" noTextEdit="1"/>
          </p:cNvSpPr>
          <p:nvPr/>
        </p:nvSpPr>
        <p:spPr bwMode="auto">
          <a:xfrm>
            <a:off x="714348" y="457200"/>
            <a:ext cx="7715304" cy="685784"/>
          </a:xfrm>
          <a:prstGeom prst="rect">
            <a:avLst/>
          </a:prstGeom>
        </p:spPr>
        <p:txBody>
          <a:bodyPr wrap="none" fromWordArt="1">
            <a:prstTxWarp prst="textPlain">
              <a:avLst>
                <a:gd name="adj" fmla="val 50000"/>
              </a:avLst>
            </a:prstTxWarp>
          </a:bodyPr>
          <a:lstStyle/>
          <a:p>
            <a:pPr algn="ctr" rtl="0"/>
            <a:r>
              <a:rPr lang="pl-PL" sz="1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     “ Dzieciaki!    Jedzcie  zdrowo”</a:t>
            </a:r>
            <a:endParaRPr lang="pl-PL" sz="1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53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5366" name="Obraz 8" descr="https://i2.wp.com/dziecisawazne.pl/wp-content/uploads/2011/11/8_11.jpg?fit=150%2C150&amp;ssl=1&amp;is-pending-load=1"/>
          <p:cNvPicPr>
            <a:picLocks noChangeAspect="1" noChangeArrowheads="1"/>
          </p:cNvPicPr>
          <p:nvPr/>
        </p:nvPicPr>
        <p:blipFill>
          <a:blip r:embed="rId2" cstate="print"/>
          <a:srcRect/>
          <a:stretch>
            <a:fillRect/>
          </a:stretch>
        </p:blipFill>
        <p:spPr bwMode="auto">
          <a:xfrm>
            <a:off x="500034" y="1857364"/>
            <a:ext cx="1425575" cy="1430338"/>
          </a:xfrm>
          <a:prstGeom prst="rect">
            <a:avLst/>
          </a:prstGeom>
          <a:noFill/>
        </p:spPr>
      </p:pic>
      <p:sp>
        <p:nvSpPr>
          <p:cNvPr id="15368" name="Rectangle 8"/>
          <p:cNvSpPr>
            <a:spLocks noChangeArrowheads="1"/>
          </p:cNvSpPr>
          <p:nvPr/>
        </p:nvSpPr>
        <p:spPr bwMode="auto">
          <a:xfrm>
            <a:off x="0" y="457200"/>
            <a:ext cx="8603509"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Nawyki żywieniowe z dzieciństwa mają wpływ na późniejszy styl życia i odżywiania. Dzieci, które</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   znają zalety zbilansowanego odżywiania i wiedzą, jak świadomie wybierać produkty     </a:t>
            </a:r>
          </a:p>
          <a:p>
            <a:pPr marL="0" marR="0" lvl="0" indent="449263" algn="l" defTabSz="914400" rtl="0" eaLnBrk="1" fontAlgn="base" latinLnBrk="0" hangingPunct="1">
              <a:lnSpc>
                <a:spcPct val="100000"/>
              </a:lnSpc>
              <a:spcBef>
                <a:spcPct val="0"/>
              </a:spcBef>
              <a:spcAft>
                <a:spcPct val="0"/>
              </a:spcAft>
              <a:buClrTx/>
              <a:buSzTx/>
              <a:buFontTx/>
              <a:buNone/>
              <a:tabLst/>
            </a:pPr>
            <a:r>
              <a:rPr lang="pl-PL" sz="1400" dirty="0" smtClean="0">
                <a:latin typeface="Calibri" pitchFamily="34" charset="0"/>
                <a:ea typeface="Calibri" pitchFamily="34" charset="0"/>
                <a:cs typeface="Times New Roman" pitchFamily="18" charset="0"/>
              </a:rPr>
              <a:t>                                    </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żywnościowe, będą w dorosłym życiu prowadzić zdrowy styl życia.</a:t>
            </a:r>
          </a:p>
          <a:p>
            <a:pPr indent="449263" fontAlgn="base">
              <a:spcBef>
                <a:spcPct val="0"/>
              </a:spcBef>
              <a:spcAft>
                <a:spcPct val="0"/>
              </a:spcAft>
            </a:pPr>
            <a:r>
              <a:rPr lang="pl-PL" sz="1400" dirty="0">
                <a:latin typeface="Calibri" pitchFamily="34" charset="0"/>
                <a:ea typeface="Calibri" pitchFamily="34" charset="0"/>
                <a:cs typeface="Times New Roman" pitchFamily="18" charset="0"/>
              </a:rPr>
              <a:t> </a:t>
            </a:r>
            <a:r>
              <a:rPr lang="pl-PL" sz="1400" dirty="0" smtClean="0">
                <a:latin typeface="Calibri" pitchFamily="34" charset="0"/>
                <a:ea typeface="Calibri" pitchFamily="34" charset="0"/>
                <a:cs typeface="Times New Roman" pitchFamily="18" charset="0"/>
              </a:rPr>
              <a:t>                                          </a:t>
            </a:r>
            <a:r>
              <a:rPr kumimoji="0" lang="pl-PL"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pl-PL" sz="1400" dirty="0"/>
              <a:t>Liczba dzieci cierpiących na nadwagę w Europie zwiększa się każdego roku </a:t>
            </a:r>
            <a:r>
              <a:rPr lang="pl-PL" sz="1400" dirty="0" smtClean="0"/>
              <a:t>o</a:t>
            </a:r>
          </a:p>
          <a:p>
            <a:pPr indent="449263" fontAlgn="base">
              <a:spcBef>
                <a:spcPct val="0"/>
              </a:spcBef>
              <a:spcAft>
                <a:spcPct val="0"/>
              </a:spcAft>
            </a:pPr>
            <a:r>
              <a:rPr lang="pl-PL" sz="1400" dirty="0" smtClean="0"/>
              <a:t>                                    400  tysięcy</a:t>
            </a:r>
            <a:r>
              <a:rPr lang="pl-PL" sz="1400" dirty="0"/>
              <a:t>! To bardzo </a:t>
            </a:r>
            <a:r>
              <a:rPr lang="pl-PL" sz="1400" dirty="0" smtClean="0"/>
              <a:t>niepokojące </a:t>
            </a:r>
            <a:r>
              <a:rPr lang="pl-PL" sz="1400" dirty="0"/>
              <a:t>zjawisko, które jest wynikiem głównie złej diety. </a:t>
            </a:r>
            <a:r>
              <a:rPr lang="pl-PL" sz="1400" dirty="0" smtClean="0"/>
              <a:t> </a:t>
            </a:r>
          </a:p>
          <a:p>
            <a:pPr indent="449263" fontAlgn="base">
              <a:spcBef>
                <a:spcPct val="0"/>
              </a:spcBef>
              <a:spcAft>
                <a:spcPct val="0"/>
              </a:spcAft>
            </a:pPr>
            <a:r>
              <a:rPr lang="pl-PL" sz="1400" dirty="0"/>
              <a:t> </a:t>
            </a:r>
            <a:r>
              <a:rPr lang="pl-PL" sz="1400" dirty="0" smtClean="0"/>
              <a:t>                                  Nadwaga </a:t>
            </a:r>
            <a:r>
              <a:rPr lang="pl-PL" sz="1400" dirty="0"/>
              <a:t>powoduje spore problemy ze </a:t>
            </a:r>
            <a:r>
              <a:rPr lang="pl-PL" sz="1400" dirty="0" smtClean="0"/>
              <a:t>zdrowiem</a:t>
            </a:r>
            <a:r>
              <a:rPr lang="pl-PL" sz="1400" dirty="0"/>
              <a:t>, takie jak cukrzyca czy schorzenia </a:t>
            </a:r>
            <a:r>
              <a:rPr lang="pl-PL" sz="1400" dirty="0" smtClean="0"/>
              <a:t> </a:t>
            </a:r>
          </a:p>
          <a:p>
            <a:pPr indent="449263" fontAlgn="base">
              <a:spcBef>
                <a:spcPct val="0"/>
              </a:spcBef>
              <a:spcAft>
                <a:spcPct val="0"/>
              </a:spcAft>
            </a:pPr>
            <a:r>
              <a:rPr lang="pl-PL" sz="1400" dirty="0"/>
              <a:t> </a:t>
            </a:r>
            <a:r>
              <a:rPr lang="pl-PL" sz="1400" dirty="0" smtClean="0"/>
              <a:t>                                   wątroby</a:t>
            </a:r>
            <a:r>
              <a:rPr lang="pl-PL" sz="1400" dirty="0"/>
              <a:t>. Także w dorosłym życiu dzieci z nadwagą narażone </a:t>
            </a:r>
            <a:r>
              <a:rPr lang="pl-PL" sz="1400" dirty="0" smtClean="0"/>
              <a:t>są </a:t>
            </a:r>
            <a:r>
              <a:rPr lang="pl-PL" sz="1400" dirty="0"/>
              <a:t>na choroby serca, raka, </a:t>
            </a:r>
            <a:r>
              <a:rPr lang="pl-PL" sz="1400" dirty="0" smtClean="0"/>
              <a:t> </a:t>
            </a:r>
          </a:p>
          <a:p>
            <a:pPr indent="449263" fontAlgn="base">
              <a:spcBef>
                <a:spcPct val="0"/>
              </a:spcBef>
              <a:spcAft>
                <a:spcPct val="0"/>
              </a:spcAft>
            </a:pPr>
            <a:r>
              <a:rPr lang="pl-PL" sz="1400" dirty="0"/>
              <a:t> </a:t>
            </a:r>
            <a:r>
              <a:rPr lang="pl-PL" sz="1400" dirty="0" smtClean="0"/>
              <a:t>                                  nadciśnienie</a:t>
            </a:r>
            <a:r>
              <a:rPr lang="pl-PL" sz="1400" dirty="0"/>
              <a:t>, udar mózgu i depresję. Należy pamiętać, że zdrowe odżywianie </a:t>
            </a:r>
            <a:r>
              <a:rPr lang="pl-PL" sz="1400" dirty="0" smtClean="0"/>
              <a:t>                                     </a:t>
            </a:r>
          </a:p>
          <a:p>
            <a:pPr indent="449263" fontAlgn="base">
              <a:spcBef>
                <a:spcPct val="0"/>
              </a:spcBef>
              <a:spcAft>
                <a:spcPct val="0"/>
              </a:spcAft>
            </a:pPr>
            <a:r>
              <a:rPr lang="pl-PL" sz="1400" dirty="0"/>
              <a:t> </a:t>
            </a:r>
            <a:r>
              <a:rPr lang="pl-PL" sz="1400" dirty="0" smtClean="0"/>
              <a:t>                                  to </a:t>
            </a:r>
            <a:r>
              <a:rPr lang="pl-PL" sz="1400" dirty="0"/>
              <a:t>przede wszystkim profilaktyka chorób a także inwestycja w prawidłowy rozwój </a:t>
            </a:r>
            <a:endParaRPr lang="pl-PL" sz="1400" dirty="0" smtClean="0"/>
          </a:p>
          <a:p>
            <a:pPr indent="449263" fontAlgn="base">
              <a:spcBef>
                <a:spcPct val="0"/>
              </a:spcBef>
              <a:spcAft>
                <a:spcPct val="0"/>
              </a:spcAft>
            </a:pPr>
            <a:r>
              <a:rPr lang="pl-PL" sz="1400" dirty="0"/>
              <a:t> </a:t>
            </a:r>
            <a:r>
              <a:rPr lang="pl-PL" sz="1400" dirty="0" smtClean="0"/>
              <a:t>       układu odpornościowego </a:t>
            </a:r>
            <a:r>
              <a:rPr lang="pl-PL" sz="1400" dirty="0"/>
              <a:t>dziecka</a:t>
            </a:r>
            <a:r>
              <a:rPr lang="pl-PL" sz="1400" dirty="0" smtClean="0"/>
              <a:t>.</a:t>
            </a:r>
          </a:p>
          <a:p>
            <a:pPr indent="449263" fontAlgn="base">
              <a:spcBef>
                <a:spcPct val="0"/>
              </a:spcBef>
              <a:spcAft>
                <a:spcPct val="0"/>
              </a:spcAft>
            </a:pPr>
            <a:endParaRPr lang="pl-PL" sz="1400" dirty="0" smtClean="0"/>
          </a:p>
          <a:p>
            <a:pPr indent="449263" fontAlgn="base">
              <a:spcBef>
                <a:spcPct val="0"/>
              </a:spcBef>
              <a:spcAft>
                <a:spcPct val="0"/>
              </a:spcAft>
            </a:pPr>
            <a:r>
              <a:rPr lang="pl-PL" sz="1400" dirty="0">
                <a:solidFill>
                  <a:srgbClr val="FF0000"/>
                </a:solidFill>
              </a:rPr>
              <a:t> </a:t>
            </a:r>
            <a:r>
              <a:rPr lang="pl-PL" sz="1400" dirty="0" smtClean="0">
                <a:solidFill>
                  <a:srgbClr val="FF0000"/>
                </a:solidFill>
              </a:rPr>
              <a:t>                                                </a:t>
            </a:r>
            <a:r>
              <a:rPr lang="pl-PL" sz="1400" b="1" dirty="0">
                <a:solidFill>
                  <a:srgbClr val="FF0000"/>
                </a:solidFill>
              </a:rPr>
              <a:t>Zdrowe jedzenie i regularne spożywanie posiłków ma wpływ na nasze zdrowie, </a:t>
            </a:r>
            <a:endParaRPr lang="pl-PL" sz="1400" b="1" dirty="0" smtClean="0">
              <a:solidFill>
                <a:srgbClr val="FF0000"/>
              </a:solidFill>
            </a:endParaRPr>
          </a:p>
          <a:p>
            <a:pPr indent="449263" fontAlgn="base">
              <a:spcBef>
                <a:spcPct val="0"/>
              </a:spcBef>
              <a:spcAft>
                <a:spcPct val="0"/>
              </a:spcAft>
            </a:pPr>
            <a:r>
              <a:rPr lang="pl-PL" sz="1400" b="1" dirty="0" smtClean="0">
                <a:solidFill>
                  <a:srgbClr val="FF0000"/>
                </a:solidFill>
              </a:rPr>
              <a:t>by </a:t>
            </a:r>
            <a:r>
              <a:rPr lang="pl-PL" sz="1400" b="1" dirty="0">
                <a:solidFill>
                  <a:srgbClr val="FF0000"/>
                </a:solidFill>
              </a:rPr>
              <a:t>cieszyć się nim jak najdłużej, prawidłowe nawyki żywieniowe trzeba wprowadzać i promować już </a:t>
            </a:r>
            <a:endParaRPr lang="pl-PL" sz="1400" b="1" dirty="0" smtClean="0">
              <a:solidFill>
                <a:srgbClr val="FF0000"/>
              </a:solidFill>
            </a:endParaRPr>
          </a:p>
          <a:p>
            <a:pPr indent="449263" fontAlgn="base">
              <a:spcBef>
                <a:spcPct val="0"/>
              </a:spcBef>
              <a:spcAft>
                <a:spcPct val="0"/>
              </a:spcAft>
            </a:pPr>
            <a:r>
              <a:rPr lang="pl-PL" sz="1400" b="1" dirty="0" smtClean="0">
                <a:solidFill>
                  <a:srgbClr val="FF0000"/>
                </a:solidFill>
              </a:rPr>
              <a:t>od </a:t>
            </a:r>
            <a:r>
              <a:rPr lang="pl-PL" sz="1400" b="1" dirty="0">
                <a:solidFill>
                  <a:srgbClr val="FF0000"/>
                </a:solidFill>
              </a:rPr>
              <a:t>najmłodszych lat. Jeżeli dzieci widzą, że rodzice jedzą warzywa, owoce, przygotowują posiłki, </a:t>
            </a:r>
            <a:endParaRPr lang="pl-PL" sz="1400" b="1" dirty="0" smtClean="0">
              <a:solidFill>
                <a:srgbClr val="FF0000"/>
              </a:solidFill>
            </a:endParaRPr>
          </a:p>
          <a:p>
            <a:pPr indent="449263" fontAlgn="base">
              <a:spcBef>
                <a:spcPct val="0"/>
              </a:spcBef>
              <a:spcAft>
                <a:spcPct val="0"/>
              </a:spcAft>
            </a:pPr>
            <a:r>
              <a:rPr lang="pl-PL" sz="1400" b="1" dirty="0" smtClean="0">
                <a:solidFill>
                  <a:srgbClr val="FF0000"/>
                </a:solidFill>
              </a:rPr>
              <a:t>to </a:t>
            </a:r>
            <a:r>
              <a:rPr lang="pl-PL" sz="1400" b="1" dirty="0">
                <a:solidFill>
                  <a:srgbClr val="FF0000"/>
                </a:solidFill>
              </a:rPr>
              <a:t>ten nawyk w nich zostaje.</a:t>
            </a:r>
            <a:r>
              <a:rPr lang="pl-PL" sz="1400" dirty="0">
                <a:solidFill>
                  <a:srgbClr val="FF0000"/>
                </a:solidFill>
              </a:rPr>
              <a:t> </a:t>
            </a:r>
          </a:p>
          <a:p>
            <a:pPr indent="449263" fontAlgn="base">
              <a:spcBef>
                <a:spcPct val="0"/>
              </a:spcBef>
              <a:spcAft>
                <a:spcPct val="0"/>
              </a:spcAft>
            </a:pPr>
            <a:endParaRPr lang="pl-PL" sz="1200" dirty="0" smtClean="0"/>
          </a:p>
          <a:p>
            <a:pPr indent="449263" fontAlgn="base">
              <a:spcBef>
                <a:spcPct val="0"/>
              </a:spcBef>
              <a:spcAft>
                <a:spcPct val="0"/>
              </a:spcAft>
            </a:pPr>
            <a:endParaRPr lang="pl-PL" sz="1200" dirty="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Aktywność fizyczna a geny część II – układ sercowo-naczyniowy - Artykuły -  Biotechnologia.pl - łączymy wszystkie strony biobiznesu"/>
          <p:cNvPicPr/>
          <p:nvPr/>
        </p:nvPicPr>
        <p:blipFill>
          <a:blip r:embed="rId2" cstate="print"/>
          <a:srcRect/>
          <a:stretch>
            <a:fillRect/>
          </a:stretch>
        </p:blipFill>
        <p:spPr bwMode="auto">
          <a:xfrm>
            <a:off x="5214942" y="2500306"/>
            <a:ext cx="2860816" cy="2143140"/>
          </a:xfrm>
          <a:prstGeom prst="rect">
            <a:avLst/>
          </a:prstGeom>
          <a:noFill/>
          <a:ln w="9525">
            <a:noFill/>
            <a:miter lim="800000"/>
            <a:headEnd/>
            <a:tailEnd/>
          </a:ln>
        </p:spPr>
      </p:pic>
      <p:pic>
        <p:nvPicPr>
          <p:cNvPr id="6146" name="Picture 2" descr="Gotować, Gotowanie Smacznego Obrazy clipart"/>
          <p:cNvPicPr>
            <a:picLocks noChangeAspect="1" noChangeArrowheads="1"/>
          </p:cNvPicPr>
          <p:nvPr/>
        </p:nvPicPr>
        <p:blipFill>
          <a:blip r:embed="rId3" cstate="print"/>
          <a:srcRect/>
          <a:stretch>
            <a:fillRect/>
          </a:stretch>
        </p:blipFill>
        <p:spPr bwMode="auto">
          <a:xfrm>
            <a:off x="357158" y="357166"/>
            <a:ext cx="1962150" cy="1895476"/>
          </a:xfrm>
          <a:prstGeom prst="rect">
            <a:avLst/>
          </a:prstGeom>
          <a:noFill/>
        </p:spPr>
      </p:pic>
      <p:sp>
        <p:nvSpPr>
          <p:cNvPr id="2" name="Tytuł 1"/>
          <p:cNvSpPr>
            <a:spLocks noGrp="1"/>
          </p:cNvSpPr>
          <p:nvPr>
            <p:ph type="title"/>
          </p:nvPr>
        </p:nvSpPr>
        <p:spPr/>
        <p:txBody>
          <a:bodyPr>
            <a:normAutofit fontScale="90000"/>
          </a:bodyPr>
          <a:lstStyle/>
          <a:p>
            <a:pPr algn="l"/>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smtClean="0"/>
              <a:t/>
            </a:r>
            <a:br>
              <a:rPr lang="pl-PL" sz="1400" dirty="0" smtClean="0"/>
            </a:br>
            <a:r>
              <a:rPr lang="pl-PL" sz="1400" dirty="0" smtClean="0"/>
              <a:t>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t>
            </a:r>
            <a:r>
              <a:rPr lang="pl-PL" sz="1600" dirty="0" smtClean="0"/>
              <a:t>Coraz </a:t>
            </a:r>
            <a:r>
              <a:rPr lang="pl-PL" sz="1600" dirty="0"/>
              <a:t>więcej serwisów poświęconych gotowaniu włącza się w akcję Dnia Zdrowego </a:t>
            </a:r>
            <a:r>
              <a:rPr lang="pl-PL" sz="1600" dirty="0" smtClean="0"/>
              <a:t>               </a:t>
            </a:r>
            <a:br>
              <a:rPr lang="pl-PL" sz="1600" dirty="0" smtClean="0"/>
            </a:br>
            <a:r>
              <a:rPr lang="pl-PL" sz="1600" dirty="0" smtClean="0"/>
              <a:t>                                             Jedzenia </a:t>
            </a:r>
            <a:r>
              <a:rPr lang="pl-PL" sz="1600" dirty="0"/>
              <a:t>i </a:t>
            </a:r>
            <a:r>
              <a:rPr lang="pl-PL" sz="1600" dirty="0" smtClean="0"/>
              <a:t>Gotowania</a:t>
            </a:r>
            <a:r>
              <a:rPr lang="pl-PL" sz="1600" dirty="0"/>
              <a:t>. </a:t>
            </a:r>
            <a:r>
              <a:rPr lang="pl-PL" sz="1600" dirty="0" smtClean="0"/>
              <a:t>obecnie </a:t>
            </a:r>
            <a:r>
              <a:rPr lang="pl-PL" sz="1600" dirty="0"/>
              <a:t>mamy “modę” na zdrowe żywienie. Bary typu </a:t>
            </a:r>
            <a:r>
              <a:rPr lang="pl-PL" sz="1600" b="1" dirty="0"/>
              <a:t>slow </a:t>
            </a:r>
            <a:r>
              <a:rPr lang="pl-PL" sz="1600" b="1" dirty="0" smtClean="0"/>
              <a:t> </a:t>
            </a:r>
            <a:br>
              <a:rPr lang="pl-PL" sz="1600" b="1" dirty="0" smtClean="0"/>
            </a:br>
            <a:r>
              <a:rPr lang="pl-PL" sz="1600" b="1" dirty="0" smtClean="0"/>
              <a:t>                                              </a:t>
            </a:r>
            <a:r>
              <a:rPr lang="pl-PL" sz="1600" b="1" dirty="0" err="1" smtClean="0"/>
              <a:t>food</a:t>
            </a:r>
            <a:r>
              <a:rPr lang="pl-PL" sz="1600" dirty="0"/>
              <a:t>, cieszą </a:t>
            </a:r>
            <a:r>
              <a:rPr lang="pl-PL" sz="1600" dirty="0" smtClean="0"/>
              <a:t>się ogromną popularnością</a:t>
            </a:r>
            <a:r>
              <a:rPr lang="pl-PL" sz="1600" dirty="0"/>
              <a:t>. Wzrasta świadomość ludzi na temat </a:t>
            </a:r>
            <a:r>
              <a:rPr lang="pl-PL" sz="1600" dirty="0" smtClean="0"/>
              <a:t> </a:t>
            </a:r>
            <a:br>
              <a:rPr lang="pl-PL" sz="1600" dirty="0" smtClean="0"/>
            </a:br>
            <a:r>
              <a:rPr lang="pl-PL" sz="1600" dirty="0" smtClean="0"/>
              <a:t>                                               zdrowego </a:t>
            </a:r>
            <a:r>
              <a:rPr lang="pl-PL" sz="1600" dirty="0"/>
              <a:t>odżywiania. Nie </a:t>
            </a:r>
            <a:r>
              <a:rPr lang="pl-PL" sz="1600" dirty="0" smtClean="0"/>
              <a:t>mniej </a:t>
            </a:r>
            <a:r>
              <a:rPr lang="pl-PL" sz="1600" dirty="0"/>
              <a:t>jednak jest to nadal ogromne pole do działania. Tego dnia chcemy Cię zachęcić</a:t>
            </a:r>
            <a:r>
              <a:rPr lang="pl-PL" sz="1600" dirty="0" smtClean="0"/>
              <a:t>, abyś </a:t>
            </a:r>
            <a:r>
              <a:rPr lang="pl-PL" sz="1600" dirty="0"/>
              <a:t>przyjrzał się uważnie: </a:t>
            </a:r>
            <a:r>
              <a:rPr lang="pl-PL" sz="1600" dirty="0" smtClean="0"/>
              <a:t/>
            </a:r>
            <a:br>
              <a:rPr lang="pl-PL" sz="1600" dirty="0" smtClean="0"/>
            </a:br>
            <a:r>
              <a:rPr lang="pl-PL" sz="1600" dirty="0"/>
              <a:t/>
            </a:r>
            <a:br>
              <a:rPr lang="pl-PL" sz="1600" dirty="0"/>
            </a:br>
            <a:r>
              <a:rPr lang="pl-PL" sz="1600" dirty="0" smtClean="0"/>
              <a:t/>
            </a:r>
            <a:br>
              <a:rPr lang="pl-PL" sz="1600" dirty="0" smtClean="0"/>
            </a:br>
            <a:r>
              <a:rPr lang="pl-PL" sz="1600" dirty="0" smtClean="0"/>
              <a:t/>
            </a:r>
            <a:br>
              <a:rPr lang="pl-PL" sz="1600" dirty="0" smtClean="0"/>
            </a:br>
            <a:r>
              <a:rPr lang="pl-PL" sz="1600" dirty="0" smtClean="0"/>
              <a:t/>
            </a:r>
            <a:br>
              <a:rPr lang="pl-PL" sz="1600" dirty="0" smtClean="0"/>
            </a:br>
            <a:r>
              <a:rPr lang="pl-PL" sz="1600" dirty="0" smtClean="0"/>
              <a:t>-  </a:t>
            </a:r>
            <a:r>
              <a:rPr lang="pl-PL" sz="1600" dirty="0"/>
              <a:t>co </a:t>
            </a:r>
            <a:r>
              <a:rPr lang="pl-PL" sz="1600" dirty="0" smtClean="0"/>
              <a:t>spożywasz</a:t>
            </a:r>
            <a:r>
              <a:rPr lang="pl-PL" sz="1600" dirty="0"/>
              <a:t>?</a:t>
            </a:r>
            <a:br>
              <a:rPr lang="pl-PL" sz="1600" dirty="0"/>
            </a:br>
            <a:r>
              <a:rPr lang="pl-PL" sz="1600" dirty="0" smtClean="0"/>
              <a:t>- jak </a:t>
            </a:r>
            <a:r>
              <a:rPr lang="pl-PL" sz="1600" dirty="0"/>
              <a:t>wyglądały Twoje posiłki w ciągu ostatniego tygodnia? </a:t>
            </a:r>
            <a:br>
              <a:rPr lang="pl-PL" sz="1600" dirty="0"/>
            </a:br>
            <a:r>
              <a:rPr lang="pl-PL" sz="1600" dirty="0" smtClean="0"/>
              <a:t>- czy </a:t>
            </a:r>
            <a:r>
              <a:rPr lang="pl-PL" sz="1600" dirty="0"/>
              <a:t>jadłeś codziennie śniadanie? </a:t>
            </a:r>
            <a:br>
              <a:rPr lang="pl-PL" sz="1600" dirty="0"/>
            </a:br>
            <a:r>
              <a:rPr lang="pl-PL" sz="1600" dirty="0" smtClean="0"/>
              <a:t>- czy </a:t>
            </a:r>
            <a:r>
              <a:rPr lang="pl-PL" sz="1600" dirty="0"/>
              <a:t>w Twojej diecie nie zabrakło ważnych składników (np. ryb, owoców, warzyw? </a:t>
            </a:r>
            <a:br>
              <a:rPr lang="pl-PL" sz="1600" dirty="0"/>
            </a:br>
            <a:r>
              <a:rPr lang="pl-PL" sz="1600" dirty="0" smtClean="0"/>
              <a:t>- ile </a:t>
            </a:r>
            <a:r>
              <a:rPr lang="pl-PL" sz="1600" dirty="0"/>
              <a:t>jesz słodyczy? </a:t>
            </a:r>
            <a:br>
              <a:rPr lang="pl-PL" sz="1600" dirty="0"/>
            </a:br>
            <a:r>
              <a:rPr lang="pl-PL" sz="1600" dirty="0" smtClean="0"/>
              <a:t>- czy </a:t>
            </a:r>
            <a:r>
              <a:rPr lang="pl-PL" sz="1600" dirty="0"/>
              <a:t>nie masz problemów z odpowiednią wagą ciała? </a:t>
            </a:r>
            <a:br>
              <a:rPr lang="pl-PL" sz="1600" dirty="0"/>
            </a:br>
            <a:r>
              <a:rPr lang="pl-PL" sz="1600" dirty="0" smtClean="0"/>
              <a:t>- zdrowa </a:t>
            </a:r>
            <a:r>
              <a:rPr lang="pl-PL" sz="1600" dirty="0"/>
              <a:t>dieta jest podstawą do dobrej kondycji i zdrowia</a:t>
            </a:r>
            <a:r>
              <a:rPr lang="pl-PL" sz="1600" dirty="0" smtClean="0"/>
              <a:t>.</a:t>
            </a:r>
            <a:br>
              <a:rPr lang="pl-PL" sz="1600" dirty="0" smtClean="0"/>
            </a:br>
            <a:r>
              <a:rPr lang="pl-PL" sz="1400" dirty="0"/>
              <a:t/>
            </a:r>
            <a:br>
              <a:rPr lang="pl-PL" sz="1400" dirty="0"/>
            </a:br>
            <a:endParaRPr lang="pl-PL" sz="14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http://lo.staszowski.com/images/stories/news/zywienie2016/EDZ_2016_007.jpg"/>
          <p:cNvPicPr/>
          <p:nvPr/>
        </p:nvPicPr>
        <p:blipFill>
          <a:blip r:embed="rId2" cstate="print"/>
          <a:srcRect/>
          <a:stretch>
            <a:fillRect/>
          </a:stretch>
        </p:blipFill>
        <p:spPr bwMode="auto">
          <a:xfrm>
            <a:off x="500034" y="285728"/>
            <a:ext cx="3000396" cy="2571768"/>
          </a:xfrm>
          <a:prstGeom prst="rect">
            <a:avLst/>
          </a:prstGeom>
          <a:noFill/>
          <a:ln w="9525">
            <a:noFill/>
            <a:miter lim="800000"/>
            <a:headEnd/>
            <a:tailEnd/>
          </a:ln>
        </p:spPr>
      </p:pic>
      <p:sp>
        <p:nvSpPr>
          <p:cNvPr id="2" name="Tytuł 1"/>
          <p:cNvSpPr>
            <a:spLocks noGrp="1"/>
          </p:cNvSpPr>
          <p:nvPr>
            <p:ph type="title"/>
          </p:nvPr>
        </p:nvSpPr>
        <p:spPr>
          <a:xfrm>
            <a:off x="457200" y="274638"/>
            <a:ext cx="7901014" cy="1143000"/>
          </a:xfrm>
        </p:spPr>
        <p:txBody>
          <a:bodyPr>
            <a:normAutofit/>
          </a:bodyPr>
          <a:lstStyle/>
          <a:p>
            <a:endParaRPr lang="pl-PL" sz="1400" dirty="0"/>
          </a:p>
        </p:txBody>
      </p:sp>
      <p:sp>
        <p:nvSpPr>
          <p:cNvPr id="19457" name="Rectangle 1"/>
          <p:cNvSpPr>
            <a:spLocks noChangeArrowheads="1"/>
          </p:cNvSpPr>
          <p:nvPr/>
        </p:nvSpPr>
        <p:spPr bwMode="auto">
          <a:xfrm>
            <a:off x="1" y="0"/>
            <a:ext cx="8572527"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Calibri" pitchFamily="34" charset="0"/>
              <a:ea typeface="Times New Roman" pitchFamily="18"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200" dirty="0">
              <a:latin typeface="Calibri" pitchFamily="34" charset="0"/>
              <a:ea typeface="Times New Roman" pitchFamily="18" charset="0"/>
              <a:cs typeface="Lucida Sans Unicode" pitchFamily="34" charset="0"/>
            </a:endParaRPr>
          </a:p>
          <a:p>
            <a:pPr lvl="0" indent="449263" fontAlgn="base">
              <a:spcBef>
                <a:spcPct val="0"/>
              </a:spcBef>
              <a:spcAft>
                <a:spcPct val="0"/>
              </a:spcAft>
            </a:pPr>
            <a:endParaRPr lang="pl-PL" sz="1200" dirty="0" smtClean="0">
              <a:latin typeface="Calibri" pitchFamily="34" charset="0"/>
              <a:ea typeface="Times New Roman" pitchFamily="18" charset="0"/>
              <a:cs typeface="Lucida Sans Unicode"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B050"/>
                </a:solidFill>
                <a:effectLst/>
                <a:latin typeface="Calibri" pitchFamily="34" charset="0"/>
                <a:ea typeface="Times New Roman" pitchFamily="18" charset="0"/>
                <a:cs typeface="Lucida Sans Unicode" pitchFamily="34" charset="0"/>
              </a:rPr>
              <a:t>                                                                      Zdecydowana większość Polaków wskazuje, że       </a:t>
            </a:r>
          </a:p>
          <a:p>
            <a:pPr marL="0" marR="0" lvl="0" indent="449263" algn="ctr" defTabSz="914400" rtl="0" eaLnBrk="1" fontAlgn="base" latinLnBrk="0" hangingPunct="1">
              <a:lnSpc>
                <a:spcPct val="100000"/>
              </a:lnSpc>
              <a:spcBef>
                <a:spcPct val="0"/>
              </a:spcBef>
              <a:spcAft>
                <a:spcPct val="0"/>
              </a:spcAft>
              <a:buClrTx/>
              <a:buSzTx/>
              <a:buFontTx/>
              <a:buNone/>
              <a:tabLst/>
            </a:pPr>
            <a:r>
              <a:rPr lang="pl-PL" sz="1600" dirty="0" smtClean="0">
                <a:solidFill>
                  <a:srgbClr val="00B050"/>
                </a:solidFill>
                <a:latin typeface="Calibri" pitchFamily="34" charset="0"/>
                <a:ea typeface="Times New Roman" pitchFamily="18" charset="0"/>
                <a:cs typeface="Lucida Sans Unicode" pitchFamily="34" charset="0"/>
              </a:rPr>
              <a:t>                                                                            </a:t>
            </a:r>
            <a:r>
              <a:rPr kumimoji="0" lang="pl-PL" sz="1600" b="0" i="0" u="none" strike="noStrike" cap="none" normalizeH="0" baseline="0" dirty="0" smtClean="0">
                <a:ln>
                  <a:noFill/>
                </a:ln>
                <a:solidFill>
                  <a:srgbClr val="00B050"/>
                </a:solidFill>
                <a:effectLst/>
                <a:latin typeface="Calibri" pitchFamily="34" charset="0"/>
                <a:ea typeface="Times New Roman" pitchFamily="18" charset="0"/>
                <a:cs typeface="Lucida Sans Unicode" pitchFamily="34" charset="0"/>
              </a:rPr>
              <a:t>najważniejszą zasadą </a:t>
            </a:r>
            <a:r>
              <a:rPr lang="pl-PL" sz="1600" dirty="0" smtClean="0">
                <a:solidFill>
                  <a:srgbClr val="00B050"/>
                </a:solidFill>
                <a:latin typeface="Calibri" pitchFamily="34" charset="0"/>
                <a:ea typeface="Times New Roman" pitchFamily="18" charset="0"/>
                <a:cs typeface="Lucida Sans Unicode" pitchFamily="34" charset="0"/>
              </a:rPr>
              <a:t> </a:t>
            </a:r>
            <a:r>
              <a:rPr kumimoji="0" lang="pl-PL" sz="1600" b="0" i="0" u="none" strike="noStrike" cap="none" normalizeH="0" baseline="0" dirty="0" smtClean="0">
                <a:ln>
                  <a:noFill/>
                </a:ln>
                <a:solidFill>
                  <a:srgbClr val="00B050"/>
                </a:solidFill>
                <a:effectLst/>
                <a:latin typeface="Calibri" pitchFamily="34" charset="0"/>
                <a:ea typeface="Times New Roman" pitchFamily="18" charset="0"/>
                <a:cs typeface="Lucida Sans Unicode" pitchFamily="34" charset="0"/>
              </a:rPr>
              <a:t>zdrowego odżywiania jest  </a:t>
            </a:r>
          </a:p>
          <a:p>
            <a:pPr marL="0" marR="0" lvl="0" indent="449263" algn="ctr" defTabSz="914400" rtl="0" eaLnBrk="1" fontAlgn="base" latinLnBrk="0" hangingPunct="1">
              <a:lnSpc>
                <a:spcPct val="100000"/>
              </a:lnSpc>
              <a:spcBef>
                <a:spcPct val="0"/>
              </a:spcBef>
              <a:spcAft>
                <a:spcPct val="0"/>
              </a:spcAft>
              <a:buClrTx/>
              <a:buSzTx/>
              <a:buFontTx/>
              <a:buNone/>
              <a:tabLst/>
            </a:pPr>
            <a:r>
              <a:rPr lang="pl-PL" sz="1600" dirty="0">
                <a:solidFill>
                  <a:srgbClr val="00B050"/>
                </a:solidFill>
                <a:latin typeface="Calibri" pitchFamily="34" charset="0"/>
                <a:ea typeface="Times New Roman" pitchFamily="18" charset="0"/>
                <a:cs typeface="Lucida Sans Unicode" pitchFamily="34" charset="0"/>
              </a:rPr>
              <a:t> </a:t>
            </a:r>
            <a:r>
              <a:rPr lang="pl-PL" sz="1600" dirty="0" smtClean="0">
                <a:solidFill>
                  <a:srgbClr val="00B050"/>
                </a:solidFill>
                <a:latin typeface="Calibri" pitchFamily="34" charset="0"/>
                <a:ea typeface="Times New Roman" pitchFamily="18" charset="0"/>
                <a:cs typeface="Lucida Sans Unicode" pitchFamily="34" charset="0"/>
              </a:rPr>
              <a:t>                                                                            </a:t>
            </a:r>
            <a:r>
              <a:rPr kumimoji="0" lang="pl-PL" sz="1600" b="0" i="0" u="none" strike="noStrike" cap="none" normalizeH="0" baseline="0" dirty="0" smtClean="0">
                <a:ln>
                  <a:noFill/>
                </a:ln>
                <a:solidFill>
                  <a:srgbClr val="00B050"/>
                </a:solidFill>
                <a:effectLst/>
                <a:latin typeface="Calibri" pitchFamily="34" charset="0"/>
                <a:ea typeface="Times New Roman" pitchFamily="18" charset="0"/>
                <a:cs typeface="Lucida Sans Unicode" pitchFamily="34" charset="0"/>
              </a:rPr>
              <a:t>jedzenie warzyw i owoców.</a:t>
            </a:r>
          </a:p>
          <a:p>
            <a:pPr indent="449263" fontAlgn="base">
              <a:spcBef>
                <a:spcPct val="0"/>
              </a:spcBef>
              <a:spcAft>
                <a:spcPct val="0"/>
              </a:spcAft>
            </a:pPr>
            <a:r>
              <a:rPr lang="pl-PL" sz="1600" dirty="0" smtClean="0">
                <a:solidFill>
                  <a:srgbClr val="00B050"/>
                </a:solidFill>
              </a:rPr>
              <a:t>                                                                           </a:t>
            </a:r>
          </a:p>
          <a:p>
            <a:pPr indent="449263" fontAlgn="base">
              <a:spcBef>
                <a:spcPct val="0"/>
              </a:spcBef>
              <a:spcAft>
                <a:spcPct val="0"/>
              </a:spcAft>
            </a:pPr>
            <a:endParaRPr lang="pl-PL" sz="1400" dirty="0" smtClean="0"/>
          </a:p>
          <a:p>
            <a:pPr indent="449263" fontAlgn="base">
              <a:spcBef>
                <a:spcPct val="0"/>
              </a:spcBef>
              <a:spcAft>
                <a:spcPct val="0"/>
              </a:spcAft>
            </a:pPr>
            <a:r>
              <a:rPr lang="pl-PL" sz="1400" dirty="0"/>
              <a:t> </a:t>
            </a:r>
            <a:r>
              <a:rPr lang="pl-PL" sz="1400" dirty="0" smtClean="0"/>
              <a:t>                                                                         </a:t>
            </a:r>
          </a:p>
          <a:p>
            <a:pPr indent="449263" fontAlgn="base">
              <a:spcBef>
                <a:spcPct val="0"/>
              </a:spcBef>
              <a:spcAft>
                <a:spcPct val="0"/>
              </a:spcAft>
            </a:pPr>
            <a:r>
              <a:rPr lang="pl-PL" sz="1400" dirty="0" smtClean="0"/>
              <a:t>                                                                           </a:t>
            </a:r>
          </a:p>
          <a:p>
            <a:pPr indent="449263" fontAlgn="base">
              <a:spcBef>
                <a:spcPct val="0"/>
              </a:spcBef>
              <a:spcAft>
                <a:spcPct val="0"/>
              </a:spcAft>
            </a:pPr>
            <a:r>
              <a:rPr lang="pl-PL" sz="1400" dirty="0" smtClean="0"/>
              <a:t>                                                                            </a:t>
            </a:r>
          </a:p>
          <a:p>
            <a:pPr indent="449263" fontAlgn="base">
              <a:spcBef>
                <a:spcPct val="0"/>
              </a:spcBef>
              <a:spcAft>
                <a:spcPct val="0"/>
              </a:spcAft>
            </a:pPr>
            <a:endParaRPr lang="pl-PL" sz="1400" dirty="0" smtClean="0"/>
          </a:p>
          <a:p>
            <a:pPr indent="449263" fontAlgn="base">
              <a:spcBef>
                <a:spcPct val="0"/>
              </a:spcBef>
              <a:spcAft>
                <a:spcPct val="0"/>
              </a:spcAft>
            </a:pPr>
            <a:endParaRPr lang="pl-PL" sz="1400" dirty="0" smtClean="0"/>
          </a:p>
          <a:p>
            <a:pPr indent="449263" fontAlgn="base">
              <a:spcBef>
                <a:spcPct val="0"/>
              </a:spcBef>
              <a:spcAft>
                <a:spcPct val="0"/>
              </a:spcAft>
            </a:pPr>
            <a:r>
              <a:rPr lang="pl-PL" sz="1400" dirty="0" smtClean="0"/>
              <a:t>             Podczas </a:t>
            </a:r>
            <a:r>
              <a:rPr lang="pl-PL" sz="1400" dirty="0"/>
              <a:t>planowania swojego jadłospisu, musimy pamiętać, </a:t>
            </a:r>
            <a:r>
              <a:rPr lang="pl-PL" sz="1400" dirty="0" smtClean="0"/>
              <a:t>że świeże </a:t>
            </a:r>
            <a:r>
              <a:rPr lang="pl-PL" sz="1400" dirty="0"/>
              <a:t>owoce i warzywa stanowią jedynie element zdrowej diety. </a:t>
            </a:r>
            <a:r>
              <a:rPr lang="pl-PL" sz="1400" dirty="0" smtClean="0"/>
              <a:t>   </a:t>
            </a:r>
          </a:p>
          <a:p>
            <a:pPr indent="449263" fontAlgn="base">
              <a:spcBef>
                <a:spcPct val="0"/>
              </a:spcBef>
              <a:spcAft>
                <a:spcPct val="0"/>
              </a:spcAft>
            </a:pPr>
            <a:r>
              <a:rPr lang="pl-PL" sz="1400" dirty="0" smtClean="0"/>
              <a:t>             Aby </a:t>
            </a:r>
            <a:r>
              <a:rPr lang="pl-PL" sz="1400" dirty="0"/>
              <a:t>organizm mógł prawidłowo funkcjonować musi czerpać z </a:t>
            </a:r>
            <a:r>
              <a:rPr lang="pl-PL" sz="1400" dirty="0" smtClean="0"/>
              <a:t>diety </a:t>
            </a:r>
            <a:r>
              <a:rPr lang="pl-PL" sz="1400" dirty="0"/>
              <a:t>wszystkie niezbędne składniki </a:t>
            </a:r>
            <a:r>
              <a:rPr lang="pl-PL" sz="1400" dirty="0" smtClean="0"/>
              <a:t>   odżywcze</a:t>
            </a:r>
            <a:r>
              <a:rPr lang="pl-PL" sz="1400" dirty="0"/>
              <a:t>, a więc także dobrej </a:t>
            </a:r>
            <a:r>
              <a:rPr lang="pl-PL" sz="1400" dirty="0" smtClean="0"/>
              <a:t>jakości </a:t>
            </a:r>
            <a:r>
              <a:rPr lang="pl-PL" sz="1400" dirty="0"/>
              <a:t>białko, pełnoziarniste produkty zbożowe czy dobrej jakości </a:t>
            </a:r>
            <a:r>
              <a:rPr lang="pl-PL" sz="1400" dirty="0" smtClean="0"/>
              <a:t>tłuszcz</a:t>
            </a:r>
            <a:r>
              <a:rPr lang="pl-PL" sz="1400" dirty="0"/>
              <a:t>. </a:t>
            </a:r>
            <a:endParaRPr lang="pl-PL" sz="1400" dirty="0" smtClean="0"/>
          </a:p>
          <a:p>
            <a:pPr indent="449263" fontAlgn="base">
              <a:spcBef>
                <a:spcPct val="0"/>
              </a:spcBef>
              <a:spcAft>
                <a:spcPct val="0"/>
              </a:spcAft>
            </a:pPr>
            <a:endParaRPr lang="pl-PL" sz="1400" dirty="0" smtClean="0"/>
          </a:p>
          <a:p>
            <a:pPr indent="449263" fontAlgn="base">
              <a:spcBef>
                <a:spcPct val="0"/>
              </a:spcBef>
              <a:spcAft>
                <a:spcPct val="0"/>
              </a:spcAft>
            </a:pPr>
            <a:r>
              <a:rPr lang="pl-PL" sz="1400" dirty="0" smtClean="0"/>
              <a:t>Konieczne </a:t>
            </a:r>
            <a:r>
              <a:rPr lang="pl-PL" sz="1400" dirty="0"/>
              <a:t>jest różnicowanie produktów, unikanie jedzenia co dzień tego samego</a:t>
            </a:r>
            <a:r>
              <a:rPr lang="pl-PL" sz="1400" dirty="0" smtClean="0"/>
              <a:t>. </a:t>
            </a:r>
            <a:r>
              <a:rPr lang="pl-PL" sz="1400" dirty="0"/>
              <a:t>Często popełnianym błędem jest przekonanie, że jedzenie co dzień takiego samego, np. „zdrowego” śniadania jest właściwe</a:t>
            </a:r>
            <a:r>
              <a:rPr lang="pl-PL" sz="1400" dirty="0" smtClean="0"/>
              <a:t>.</a:t>
            </a:r>
          </a:p>
          <a:p>
            <a:pPr indent="449263" fontAlgn="base">
              <a:spcBef>
                <a:spcPct val="0"/>
              </a:spcBef>
              <a:spcAft>
                <a:spcPct val="0"/>
              </a:spcAft>
            </a:pPr>
            <a:r>
              <a:rPr lang="pl-PL" sz="1400" dirty="0" smtClean="0"/>
              <a:t> </a:t>
            </a:r>
            <a:r>
              <a:rPr lang="pl-PL" sz="1400" dirty="0"/>
              <a:t>Nasz organizm potrzebuje urozmaicenia, tak jak my sami potrzebujemy różnorodnych smaków. Dzięki temu w naturalny sposób nasza dieta będzie zbilansowana. </a:t>
            </a:r>
            <a:endParaRPr lang="pl-PL" sz="1400" dirty="0" smtClean="0"/>
          </a:p>
          <a:p>
            <a:pPr indent="449263" fontAlgn="base">
              <a:spcBef>
                <a:spcPct val="0"/>
              </a:spcBef>
              <a:spcAft>
                <a:spcPct val="0"/>
              </a:spcAft>
            </a:pPr>
            <a:r>
              <a:rPr lang="pl-PL" sz="1400" b="1" dirty="0" smtClean="0"/>
              <a:t>Starajmy  </a:t>
            </a:r>
            <a:r>
              <a:rPr lang="pl-PL" sz="1400" b="1" dirty="0"/>
              <a:t>się gotować sami. Nie korzystajmy z dań gotowych.</a:t>
            </a:r>
            <a:endParaRPr lang="pl-PL" sz="1400" dirty="0"/>
          </a:p>
          <a:p>
            <a:pPr marL="0" marR="0" lvl="0" indent="449263"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dirty="0">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cs typeface="Lucida Sans Unicode"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Herpes labial: existem alimentos que ajudam para que o vírus não se  manifeste?"/>
          <p:cNvPicPr/>
          <p:nvPr/>
        </p:nvPicPr>
        <p:blipFill>
          <a:blip r:embed="rId2" cstate="print"/>
          <a:srcRect/>
          <a:stretch>
            <a:fillRect/>
          </a:stretch>
        </p:blipFill>
        <p:spPr bwMode="auto">
          <a:xfrm>
            <a:off x="0" y="785794"/>
            <a:ext cx="5214974" cy="3500462"/>
          </a:xfrm>
          <a:prstGeom prst="rect">
            <a:avLst/>
          </a:prstGeom>
          <a:noFill/>
          <a:ln w="9525">
            <a:noFill/>
            <a:miter lim="800000"/>
            <a:headEnd/>
            <a:tailEnd/>
          </a:ln>
        </p:spPr>
      </p:pic>
      <p:sp>
        <p:nvSpPr>
          <p:cNvPr id="2" name="Tytuł 1"/>
          <p:cNvSpPr>
            <a:spLocks noGrp="1"/>
          </p:cNvSpPr>
          <p:nvPr>
            <p:ph type="title"/>
          </p:nvPr>
        </p:nvSpPr>
        <p:spPr>
          <a:xfrm>
            <a:off x="500034" y="357166"/>
            <a:ext cx="8229600" cy="1143000"/>
          </a:xfrm>
        </p:spPr>
        <p:txBody>
          <a:bodyPr>
            <a:noAutofit/>
          </a:bodyPr>
          <a:lstStyle/>
          <a:p>
            <a:pPr fontAlgn="base"/>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smtClean="0"/>
              <a:t>                                                                                     </a:t>
            </a:r>
            <a:br>
              <a:rPr lang="pl-PL" sz="1400" dirty="0" smtClean="0"/>
            </a:br>
            <a:r>
              <a:rPr lang="pl-PL" sz="1400" dirty="0"/>
              <a:t/>
            </a:r>
            <a:br>
              <a:rPr lang="pl-PL" sz="1400" dirty="0"/>
            </a:br>
            <a:r>
              <a:rPr lang="pl-PL" sz="1600" dirty="0" smtClean="0"/>
              <a:t>                                                                  </a:t>
            </a:r>
            <a:br>
              <a:rPr lang="pl-PL" sz="1600" dirty="0" smtClean="0"/>
            </a:br>
            <a:r>
              <a:rPr lang="pl-PL" sz="1600" dirty="0" smtClean="0"/>
              <a:t/>
            </a:r>
            <a:br>
              <a:rPr lang="pl-PL" sz="1600" dirty="0" smtClean="0"/>
            </a:br>
            <a:r>
              <a:rPr lang="pl-PL" sz="1600" dirty="0" smtClean="0"/>
              <a:t/>
            </a:r>
            <a:br>
              <a:rPr lang="pl-PL" sz="1600" dirty="0" smtClean="0"/>
            </a:br>
            <a:r>
              <a:rPr lang="pl-PL" sz="1600" dirty="0" smtClean="0"/>
              <a:t>   </a:t>
            </a:r>
            <a:r>
              <a:rPr lang="pl-PL" sz="1600" b="1" u="sng" dirty="0" smtClean="0"/>
              <a:t>Są </a:t>
            </a:r>
            <a:r>
              <a:rPr lang="pl-PL" sz="1600" b="1" u="sng" dirty="0"/>
              <a:t>pewne złote rady</a:t>
            </a:r>
            <a:r>
              <a:rPr lang="pl-PL" sz="1600" b="1" u="sng" dirty="0" smtClean="0"/>
              <a:t>:</a:t>
            </a: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smtClean="0"/>
              <a:t>                                              </a:t>
            </a:r>
            <a:r>
              <a:rPr lang="pl-PL" sz="1400" dirty="0" smtClean="0">
                <a:solidFill>
                  <a:srgbClr val="FF0000"/>
                </a:solidFill>
              </a:rPr>
              <a:t>-  ograniczenie </a:t>
            </a:r>
            <a:r>
              <a:rPr lang="pl-PL" sz="1400" dirty="0">
                <a:solidFill>
                  <a:srgbClr val="FF0000"/>
                </a:solidFill>
              </a:rPr>
              <a:t>słodyczy,</a:t>
            </a:r>
            <a:br>
              <a:rPr lang="pl-PL" sz="1400" dirty="0">
                <a:solidFill>
                  <a:srgbClr val="FF0000"/>
                </a:solidFill>
              </a:rPr>
            </a:br>
            <a:r>
              <a:rPr lang="pl-PL" sz="1400" dirty="0" smtClean="0">
                <a:solidFill>
                  <a:srgbClr val="FF0000"/>
                </a:solidFill>
              </a:rPr>
              <a:t>                                                                      -  ograniczenie </a:t>
            </a:r>
            <a:r>
              <a:rPr lang="pl-PL" sz="1400" dirty="0">
                <a:solidFill>
                  <a:srgbClr val="FF0000"/>
                </a:solidFill>
              </a:rPr>
              <a:t>śmieciowego jedzenia.</a:t>
            </a:r>
            <a:r>
              <a:rPr lang="pl-PL" sz="1400" dirty="0"/>
              <a:t/>
            </a:r>
            <a:br>
              <a:rPr lang="pl-PL" sz="1400" dirty="0"/>
            </a:br>
            <a:r>
              <a:rPr lang="pl-PL" sz="1400" dirty="0" smtClean="0"/>
              <a:t>                                                                                     Fundamentem </a:t>
            </a:r>
            <a:r>
              <a:rPr lang="pl-PL" sz="1400" dirty="0"/>
              <a:t>zdrowej diety jest różnorodność i produkty </a:t>
            </a:r>
            <a:r>
              <a:rPr lang="pl-PL" sz="1400" dirty="0" smtClean="0"/>
              <a:t>        </a:t>
            </a:r>
            <a:br>
              <a:rPr lang="pl-PL" sz="1400" dirty="0" smtClean="0"/>
            </a:br>
            <a:r>
              <a:rPr lang="pl-PL" sz="1400" dirty="0"/>
              <a:t> </a:t>
            </a:r>
            <a:r>
              <a:rPr lang="pl-PL" sz="1400" dirty="0" smtClean="0"/>
              <a:t>                                                                                                             dobrego </a:t>
            </a:r>
            <a:r>
              <a:rPr lang="pl-PL" sz="1400" dirty="0"/>
              <a:t>pochodzenia</a:t>
            </a:r>
            <a:br>
              <a:rPr lang="pl-PL" sz="1400" dirty="0"/>
            </a:br>
            <a:r>
              <a:rPr lang="pl-PL" sz="1400" dirty="0" smtClean="0"/>
              <a:t>                                                                                           </a:t>
            </a:r>
            <a:br>
              <a:rPr lang="pl-PL" sz="1400" dirty="0" smtClean="0"/>
            </a:br>
            <a:r>
              <a:rPr lang="pl-PL" sz="1400" dirty="0"/>
              <a:t/>
            </a:r>
            <a:br>
              <a:rPr lang="pl-PL" sz="1400" dirty="0"/>
            </a:br>
            <a:r>
              <a:rPr lang="pl-PL" sz="1400" dirty="0" smtClean="0"/>
              <a:t>                                                                                                  Pamiętajmy </a:t>
            </a:r>
            <a:r>
              <a:rPr lang="pl-PL" sz="1400" dirty="0"/>
              <a:t>o tym, żeby w naszym menu znalazły się </a:t>
            </a:r>
            <a:r>
              <a:rPr lang="pl-PL" sz="1400" dirty="0" smtClean="0"/>
              <a:t>   </a:t>
            </a:r>
            <a:br>
              <a:rPr lang="pl-PL" sz="1400" dirty="0" smtClean="0"/>
            </a:br>
            <a:r>
              <a:rPr lang="pl-PL" sz="1400" dirty="0"/>
              <a:t> </a:t>
            </a:r>
            <a:r>
              <a:rPr lang="pl-PL" sz="1400" dirty="0" smtClean="0"/>
              <a:t>                                                                                             przynajmniej </a:t>
            </a:r>
            <a:r>
              <a:rPr lang="pl-PL" sz="1400" u="sng" dirty="0"/>
              <a:t>trzy porcje warzyw i jedna lub dwie porcje owoców.</a:t>
            </a:r>
            <a:r>
              <a:rPr lang="pl-PL" sz="1400" dirty="0"/>
              <a:t> </a:t>
            </a:r>
            <a:r>
              <a:rPr lang="pl-PL" sz="1400" dirty="0" smtClean="0"/>
              <a:t/>
            </a:r>
            <a:br>
              <a:rPr lang="pl-PL" sz="1400" dirty="0" smtClean="0"/>
            </a:br>
            <a:r>
              <a:rPr lang="pl-PL" sz="1400" dirty="0" smtClean="0"/>
              <a:t>Pamiętajmy </a:t>
            </a:r>
            <a:r>
              <a:rPr lang="pl-PL" sz="1400" dirty="0"/>
              <a:t>również o tym, żeby na swoim talerzu mieć kaszę, pełnoziarniste makarony, dobrej jakości zdrowe tłuszcze, chociażby rybę, mogą być orzechy, </a:t>
            </a:r>
            <a:r>
              <a:rPr lang="pl-PL" sz="1400" dirty="0" smtClean="0"/>
              <a:t>jajka.</a:t>
            </a:r>
            <a:r>
              <a:rPr lang="pl-PL" sz="1400" dirty="0"/>
              <a:t> </a:t>
            </a:r>
            <a:r>
              <a:rPr lang="pl-PL" sz="1400" dirty="0" smtClean="0"/>
              <a:t/>
            </a:r>
            <a:br>
              <a:rPr lang="pl-PL" sz="1400" dirty="0" smtClean="0"/>
            </a:br>
            <a:r>
              <a:rPr lang="pl-PL" sz="1400" dirty="0"/>
              <a:t/>
            </a:r>
            <a:br>
              <a:rPr lang="pl-PL" sz="1400" dirty="0"/>
            </a:br>
            <a:endParaRPr lang="pl-PL" sz="1400" dirty="0"/>
          </a:p>
        </p:txBody>
      </p:sp>
      <p:pic>
        <p:nvPicPr>
          <p:cNvPr id="4" name="Obraz 3" descr="Ryż, makaron czy kasza – co wybrać jako dodatek do obiadu? -  NaWolnymOgniu.pl"/>
          <p:cNvPicPr/>
          <p:nvPr/>
        </p:nvPicPr>
        <p:blipFill>
          <a:blip r:embed="rId3" cstate="print"/>
          <a:srcRect/>
          <a:stretch>
            <a:fillRect/>
          </a:stretch>
        </p:blipFill>
        <p:spPr bwMode="auto">
          <a:xfrm>
            <a:off x="5715008" y="3571876"/>
            <a:ext cx="3097861" cy="206630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6 zalet picia wody dla zdrowia i urody | Trusted Cosmetics"/>
          <p:cNvPicPr/>
          <p:nvPr/>
        </p:nvPicPr>
        <p:blipFill>
          <a:blip r:embed="rId2" cstate="print"/>
          <a:srcRect/>
          <a:stretch>
            <a:fillRect/>
          </a:stretch>
        </p:blipFill>
        <p:spPr bwMode="auto">
          <a:xfrm>
            <a:off x="1214414" y="1000108"/>
            <a:ext cx="5929354" cy="3571900"/>
          </a:xfrm>
          <a:prstGeom prst="rect">
            <a:avLst/>
          </a:prstGeom>
          <a:noFill/>
          <a:ln w="9525">
            <a:noFill/>
            <a:miter lim="800000"/>
            <a:headEnd/>
            <a:tailEnd/>
          </a:ln>
        </p:spPr>
      </p:pic>
      <p:sp>
        <p:nvSpPr>
          <p:cNvPr id="2" name="Tytuł 1"/>
          <p:cNvSpPr>
            <a:spLocks noGrp="1"/>
          </p:cNvSpPr>
          <p:nvPr>
            <p:ph type="title"/>
          </p:nvPr>
        </p:nvSpPr>
        <p:spPr>
          <a:xfrm>
            <a:off x="500034" y="714356"/>
            <a:ext cx="8229600" cy="5929354"/>
          </a:xfrm>
        </p:spPr>
        <p:txBody>
          <a:bodyPr>
            <a:normAutofit fontScale="90000"/>
          </a:bodyPr>
          <a:lstStyle/>
          <a:p>
            <a:pPr algn="l"/>
            <a: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r>
            <a:b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r>
            <a:b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r>
            <a:b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pl-PL" sz="2400" b="1" u="sng"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Dobra dieta to także odpowiednie nawadnianie organizmu.</a:t>
            </a:r>
            <a:r>
              <a:rPr lang="pl-PL" sz="1400" dirty="0" smtClean="0"/>
              <a:t/>
            </a:r>
            <a:br>
              <a:rPr lang="pl-PL" sz="1400" dirty="0" smtClean="0"/>
            </a:br>
            <a:r>
              <a:rPr lang="pl-PL" sz="1400" dirty="0" smtClean="0"/>
              <a:t/>
            </a:r>
            <a:br>
              <a:rPr lang="pl-PL" sz="1400" dirty="0" smtClean="0"/>
            </a:br>
            <a:r>
              <a:rPr lang="pl-PL" sz="1600" b="1" dirty="0" smtClean="0">
                <a:solidFill>
                  <a:srgbClr val="7030A0"/>
                </a:solidFill>
              </a:rPr>
              <a:t>Woda jest niezbędna dla zdrowia człowieka. Spożywanie odpowiednich jej ilości jest niezwykle ważne, ale należy uważać, by nie przesadzić. Wówczas narażamy się </a:t>
            </a:r>
            <a:r>
              <a:rPr lang="pl-PL" sz="1600" b="1" u="sng" dirty="0" smtClean="0">
                <a:solidFill>
                  <a:srgbClr val="7030A0"/>
                </a:solidFill>
              </a:rPr>
              <a:t>bowiem na ryzyko zatrucia wodą.</a:t>
            </a:r>
            <a:r>
              <a:rPr lang="pl-PL" sz="1600" b="1" u="sng" dirty="0">
                <a:solidFill>
                  <a:srgbClr val="7030A0"/>
                </a:solidFill>
              </a:rPr>
              <a:t> </a:t>
            </a:r>
            <a:r>
              <a:rPr lang="pl-PL" sz="1600" b="1" dirty="0" smtClean="0">
                <a:solidFill>
                  <a:srgbClr val="7030A0"/>
                </a:solidFill>
              </a:rPr>
              <a:t/>
            </a:r>
            <a:br>
              <a:rPr lang="pl-PL" sz="1600" b="1" dirty="0" smtClean="0">
                <a:solidFill>
                  <a:srgbClr val="7030A0"/>
                </a:solidFill>
              </a:rPr>
            </a:br>
            <a:r>
              <a:rPr lang="pl-PL" sz="1600" b="1" dirty="0">
                <a:solidFill>
                  <a:srgbClr val="7030A0"/>
                </a:solidFill>
              </a:rPr>
              <a:t>	</a:t>
            </a:r>
            <a:r>
              <a:rPr lang="pl-PL" sz="1600" b="1" dirty="0" smtClean="0">
                <a:solidFill>
                  <a:srgbClr val="7030A0"/>
                </a:solidFill>
              </a:rPr>
              <a:t>Pijesz</a:t>
            </a:r>
            <a:r>
              <a:rPr lang="pl-PL" sz="1600" b="1" dirty="0">
                <a:solidFill>
                  <a:srgbClr val="7030A0"/>
                </a:solidFill>
              </a:rPr>
              <a:t>, gdy odczuwasz silne pragnienie? To za późno, bo apetyt na coś mokrego świadczy o tym, że w organizmie zaczyna się odwodnienie</a:t>
            </a:r>
            <a:r>
              <a:rPr lang="pl-PL" sz="1600" b="1" dirty="0" smtClean="0">
                <a:solidFill>
                  <a:srgbClr val="7030A0"/>
                </a:solidFill>
              </a:rPr>
              <a:t>.</a:t>
            </a:r>
            <a:r>
              <a:rPr lang="pl-PL" sz="1600" dirty="0" smtClean="0">
                <a:solidFill>
                  <a:srgbClr val="7030A0"/>
                </a:solidFill>
              </a:rPr>
              <a:t/>
            </a:r>
            <a:br>
              <a:rPr lang="pl-PL" sz="1600" dirty="0" smtClean="0">
                <a:solidFill>
                  <a:srgbClr val="7030A0"/>
                </a:solidFill>
              </a:rPr>
            </a:br>
            <a:r>
              <a:rPr lang="pl-PL" sz="1600" b="1" dirty="0" smtClean="0">
                <a:solidFill>
                  <a:srgbClr val="7030A0"/>
                </a:solidFill>
              </a:rPr>
              <a:t> </a:t>
            </a:r>
            <a:r>
              <a:rPr lang="pl-PL" sz="1600" b="1" dirty="0">
                <a:solidFill>
                  <a:srgbClr val="7030A0"/>
                </a:solidFill>
              </a:rPr>
              <a:t>Ile trzeba pić dziennie, aby organizm prawidłowo funkcjonował? Sprawdź swój bilans wodny, czyli równowagę między wodą przyjmowaną a wydalaną</a:t>
            </a:r>
            <a:r>
              <a:rPr lang="pl-PL" sz="1600" b="1" dirty="0" smtClean="0">
                <a:solidFill>
                  <a:srgbClr val="7030A0"/>
                </a:solidFill>
              </a:rPr>
              <a:t>.</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
            </a:r>
            <a:br>
              <a:rPr lang="pl-PL" sz="1600" b="1" dirty="0" smtClean="0">
                <a:solidFill>
                  <a:srgbClr val="7030A0"/>
                </a:solidFill>
              </a:rPr>
            </a:br>
            <a:r>
              <a:rPr lang="pl-PL" sz="1600" b="1" dirty="0" smtClean="0">
                <a:solidFill>
                  <a:srgbClr val="7030A0"/>
                </a:solidFill>
              </a:rPr>
              <a:t>Woda </a:t>
            </a:r>
            <a:r>
              <a:rPr lang="pl-PL" sz="1600" b="1" dirty="0">
                <a:solidFill>
                  <a:srgbClr val="7030A0"/>
                </a:solidFill>
              </a:rPr>
              <a:t>nie dostarcza energii, ale pełni niezwykle ważne funkcje. Wszystko, co dzieje się w organizmie, wymaga wody. To dzięki niej zachodzą reakcje chemiczne, które pozwalają zachować kondycję fizyczną i psychiczną. Woda jest niezbędna do utrzymania właściwej objętości i prawidłowego ciśnienia krwi. Przenosi do komórek składniki odżywcze i tlen. Przemieszczając się – jako główny składnik różnych płynów ustrojowych – oczyszcza ciało z ubocznych produktów przemiany materii. Decyduje też o temperaturze ciała. Gdy ta niebezpiecznie się podnosi, nadmiar ciepła usuwany jest wraz z potem. Bez wody nie ma prawidłowego trawienia, właściwej pracy jelit i przyswajania składników odżywczych. To ona nawilża gałki oczne, ułatwia przełykanie kęsów pożywienia, uczestniczy w przenoszeniu dźwięków </a:t>
            </a:r>
            <a:r>
              <a:rPr lang="pl-PL" sz="1600" b="1" dirty="0" smtClean="0">
                <a:solidFill>
                  <a:srgbClr val="7030A0"/>
                </a:solidFill>
              </a:rPr>
              <a:t>przez ucho</a:t>
            </a:r>
            <a:r>
              <a:rPr lang="pl-PL" sz="1600" b="1" dirty="0">
                <a:solidFill>
                  <a:srgbClr val="7030A0"/>
                </a:solidFill>
              </a:rPr>
              <a:t> środkowe i poprzez stałe nawilżanie płuc umożliwia oddychanie.</a:t>
            </a:r>
            <a:r>
              <a:rPr lang="pl-PL" sz="1400" b="1" dirty="0"/>
              <a:t/>
            </a:r>
            <a:br>
              <a:rPr lang="pl-PL" sz="1400" b="1" dirty="0"/>
            </a:br>
            <a:r>
              <a:rPr lang="pl-PL" sz="1400" dirty="0" smtClean="0"/>
              <a:t/>
            </a:r>
            <a:br>
              <a:rPr lang="pl-PL" sz="1400" dirty="0" smtClean="0"/>
            </a:br>
            <a:r>
              <a:rPr lang="pl-PL" sz="1400" dirty="0" smtClean="0"/>
              <a:t/>
            </a:r>
            <a:br>
              <a:rPr lang="pl-PL" sz="1400" dirty="0" smtClean="0"/>
            </a:br>
            <a:r>
              <a:rPr lang="pl-PL" sz="1600" dirty="0" smtClean="0"/>
              <a:t/>
            </a:r>
            <a:br>
              <a:rPr lang="pl-PL" sz="1600" dirty="0" smtClean="0"/>
            </a:br>
            <a:r>
              <a:rPr lang="pl-PL" sz="1600" dirty="0" smtClean="0"/>
              <a:t> </a:t>
            </a:r>
            <a:r>
              <a:rPr lang="pl-PL" dirty="0" smtClean="0"/>
              <a:t/>
            </a:r>
            <a:br>
              <a:rPr lang="pl-PL" dirty="0" smtClean="0"/>
            </a:br>
            <a:endParaRPr lang="pl-PL"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Detoks od wysoko przetworzonego jedzenia. Wyjdzie ci na zdrowie | WP  abcZdrowie"/>
          <p:cNvPicPr/>
          <p:nvPr/>
        </p:nvPicPr>
        <p:blipFill>
          <a:blip r:embed="rId2" cstate="print"/>
          <a:srcRect/>
          <a:stretch>
            <a:fillRect/>
          </a:stretch>
        </p:blipFill>
        <p:spPr bwMode="auto">
          <a:xfrm>
            <a:off x="285720" y="357166"/>
            <a:ext cx="4556098" cy="3036766"/>
          </a:xfrm>
          <a:prstGeom prst="rect">
            <a:avLst/>
          </a:prstGeom>
          <a:noFill/>
          <a:ln w="9525">
            <a:noFill/>
            <a:miter lim="800000"/>
            <a:headEnd/>
            <a:tailEnd/>
          </a:ln>
        </p:spPr>
      </p:pic>
      <p:sp>
        <p:nvSpPr>
          <p:cNvPr id="2" name="Tytuł 1"/>
          <p:cNvSpPr>
            <a:spLocks noGrp="1"/>
          </p:cNvSpPr>
          <p:nvPr>
            <p:ph type="title"/>
          </p:nvPr>
        </p:nvSpPr>
        <p:spPr>
          <a:xfrm>
            <a:off x="457200" y="274638"/>
            <a:ext cx="8472518" cy="5154626"/>
          </a:xfrm>
        </p:spPr>
        <p:txBody>
          <a:bodyPr>
            <a:normAutofit/>
          </a:bodyPr>
          <a:lstStyle/>
          <a:p>
            <a:r>
              <a:rPr lang="pl-PL" sz="1400" b="1" dirty="0" smtClean="0">
                <a:solidFill>
                  <a:srgbClr val="FF0000"/>
                </a:solidFill>
              </a:rPr>
              <a:t>                                                                                                             Należy </a:t>
            </a:r>
            <a:r>
              <a:rPr lang="pl-PL" sz="1400" b="1" dirty="0">
                <a:solidFill>
                  <a:srgbClr val="FF0000"/>
                </a:solidFill>
              </a:rPr>
              <a:t>unikać wysoko przetworzonych produktów </a:t>
            </a:r>
            <a:r>
              <a:rPr lang="pl-PL" sz="1400" b="1" dirty="0" smtClean="0">
                <a:solidFill>
                  <a:srgbClr val="FF0000"/>
                </a:solidFill>
              </a:rPr>
              <a:t>            </a:t>
            </a:r>
            <a:br>
              <a:rPr lang="pl-PL" sz="1400" b="1" dirty="0" smtClean="0">
                <a:solidFill>
                  <a:srgbClr val="FF0000"/>
                </a:solidFill>
              </a:rPr>
            </a:br>
            <a:r>
              <a:rPr lang="pl-PL" sz="1400" b="1" dirty="0" smtClean="0">
                <a:solidFill>
                  <a:srgbClr val="FF0000"/>
                </a:solidFill>
              </a:rPr>
              <a:t>                                                                    oraz używek</a:t>
            </a:r>
            <a:r>
              <a:rPr lang="pl-PL" sz="1400" b="1" dirty="0">
                <a:solidFill>
                  <a:srgbClr val="FF0000"/>
                </a:solidFill>
              </a:rPr>
              <a:t>. </a:t>
            </a:r>
            <a:r>
              <a:rPr lang="pl-PL" sz="1400" dirty="0" smtClean="0"/>
              <a:t/>
            </a:r>
            <a:br>
              <a:rPr lang="pl-PL" sz="1400" dirty="0" smtClean="0"/>
            </a:br>
            <a:r>
              <a:rPr lang="pl-PL" sz="1400" dirty="0"/>
              <a:t> </a:t>
            </a:r>
            <a:r>
              <a:rPr lang="pl-PL" sz="1400" dirty="0" smtClean="0"/>
              <a:t>                                                                                                            Jeżeli  </a:t>
            </a:r>
            <a:r>
              <a:rPr lang="pl-PL" sz="1400" dirty="0"/>
              <a:t>nie  przestrzegamy właściwej diety wówczas </a:t>
            </a:r>
            <a:r>
              <a:rPr lang="pl-PL" sz="1400" dirty="0" smtClean="0"/>
              <a:t>                         </a:t>
            </a:r>
            <a:br>
              <a:rPr lang="pl-PL" sz="1400" dirty="0" smtClean="0"/>
            </a:br>
            <a:r>
              <a:rPr lang="pl-PL" sz="1400" dirty="0"/>
              <a:t> </a:t>
            </a:r>
            <a:r>
              <a:rPr lang="pl-PL" sz="1400" dirty="0" smtClean="0"/>
              <a:t>                                                                                                            przyczynia </a:t>
            </a:r>
            <a:r>
              <a:rPr lang="pl-PL" sz="1400" dirty="0"/>
              <a:t>się to do  wzrostu zachorowań.  </a:t>
            </a:r>
            <a:r>
              <a:rPr lang="pl-PL" sz="1400" dirty="0" smtClean="0"/>
              <a:t/>
            </a:r>
            <a:br>
              <a:rPr lang="pl-PL" sz="1400" dirty="0" smtClean="0"/>
            </a:br>
            <a:r>
              <a:rPr lang="pl-PL" sz="1400" dirty="0"/>
              <a:t> </a:t>
            </a:r>
            <a:r>
              <a:rPr lang="pl-PL" sz="1400" dirty="0" smtClean="0"/>
              <a:t>                                                                                                           Mamy </a:t>
            </a:r>
            <a:r>
              <a:rPr lang="pl-PL" sz="1400" dirty="0"/>
              <a:t>do czynienia z otyłością, cukrzycą, </a:t>
            </a:r>
            <a:r>
              <a:rPr lang="pl-PL" sz="1400" dirty="0" smtClean="0"/>
              <a:t>               </a:t>
            </a:r>
            <a:br>
              <a:rPr lang="pl-PL" sz="1400" dirty="0" smtClean="0"/>
            </a:br>
            <a:r>
              <a:rPr lang="pl-PL" sz="1400" dirty="0"/>
              <a:t> </a:t>
            </a:r>
            <a:r>
              <a:rPr lang="pl-PL" sz="1400" dirty="0" smtClean="0"/>
              <a:t>                                                                                                           nadciśnieniem </a:t>
            </a:r>
            <a:r>
              <a:rPr lang="pl-PL" sz="1400" dirty="0"/>
              <a:t>i wszystkimi powikłaniami otyłości. </a:t>
            </a:r>
            <a:r>
              <a:rPr lang="pl-PL" sz="1400" dirty="0" smtClean="0"/>
              <a:t/>
            </a:r>
            <a:br>
              <a:rPr lang="pl-PL" sz="1400" dirty="0" smtClean="0"/>
            </a:br>
            <a:r>
              <a:rPr lang="pl-PL" sz="1400" dirty="0"/>
              <a:t> </a:t>
            </a:r>
            <a:r>
              <a:rPr lang="pl-PL" sz="1400" dirty="0" smtClean="0"/>
              <a:t>                                                                                                            Należy </a:t>
            </a:r>
            <a:r>
              <a:rPr lang="pl-PL" sz="1400" dirty="0"/>
              <a:t>myśleć o obniżaniu wagi w każdym calu, to </a:t>
            </a:r>
            <a:r>
              <a:rPr lang="pl-PL" sz="1400" dirty="0" smtClean="0"/>
              <a:t>                     </a:t>
            </a:r>
            <a:br>
              <a:rPr lang="pl-PL" sz="1400" dirty="0" smtClean="0"/>
            </a:br>
            <a:r>
              <a:rPr lang="pl-PL" sz="1400" dirty="0"/>
              <a:t> </a:t>
            </a:r>
            <a:r>
              <a:rPr lang="pl-PL" sz="1400" dirty="0" smtClean="0"/>
              <a:t>                                                                                                            pomaga </a:t>
            </a:r>
            <a:r>
              <a:rPr lang="pl-PL" sz="1400" dirty="0"/>
              <a:t>leczyć choroby – podkreślają lekarze.</a:t>
            </a:r>
            <a:br>
              <a:rPr lang="pl-PL" sz="1400" dirty="0"/>
            </a:b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a:t/>
            </a:r>
            <a:br>
              <a:rPr lang="pl-PL" sz="1400" dirty="0"/>
            </a:br>
            <a:r>
              <a:rPr lang="pl-PL" sz="1400" dirty="0" smtClean="0"/>
              <a:t/>
            </a:r>
            <a:br>
              <a:rPr lang="pl-PL" sz="1400" dirty="0" smtClean="0"/>
            </a:br>
            <a:r>
              <a:rPr lang="pl-PL" sz="1400" dirty="0"/>
              <a:t/>
            </a:r>
            <a:br>
              <a:rPr lang="pl-PL" sz="1400" dirty="0"/>
            </a:br>
            <a:r>
              <a:rPr lang="pl-PL" sz="1400" dirty="0" smtClean="0"/>
              <a:t>Zawsze</a:t>
            </a:r>
            <a:r>
              <a:rPr lang="pl-PL" sz="1400" dirty="0"/>
              <a:t>, ale w okresie jesienno-zimowym szczególnie, powinniśmy zwracać uwagę na to, by w spożywanych produktach było jak najwięcej witamin. Warzywa, owoce, zupy, ciepła multiwitamina, surówki, kiszonki -  ponieważ oprócz tego, że są świetnym źródłem witamin, wzmacniają naszą odporność, a co za tym idzie, zdrowie.</a:t>
            </a:r>
            <a:br>
              <a:rPr lang="pl-PL" sz="1400" dirty="0"/>
            </a:br>
            <a:endParaRPr lang="pl-PL" sz="14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Czy suplementy diety zawierają witaminy? - Health Think"/>
          <p:cNvPicPr/>
          <p:nvPr/>
        </p:nvPicPr>
        <p:blipFill>
          <a:blip r:embed="rId3" cstate="print"/>
          <a:srcRect/>
          <a:stretch>
            <a:fillRect/>
          </a:stretch>
        </p:blipFill>
        <p:spPr bwMode="auto">
          <a:xfrm>
            <a:off x="428596" y="2714620"/>
            <a:ext cx="5286412" cy="3357586"/>
          </a:xfrm>
          <a:prstGeom prst="rect">
            <a:avLst/>
          </a:prstGeom>
          <a:noFill/>
          <a:ln w="9525">
            <a:noFill/>
            <a:miter lim="800000"/>
            <a:headEnd/>
            <a:tailEnd/>
          </a:ln>
        </p:spPr>
      </p:pic>
      <p:sp>
        <p:nvSpPr>
          <p:cNvPr id="2" name="Tytuł 1"/>
          <p:cNvSpPr>
            <a:spLocks noGrp="1"/>
          </p:cNvSpPr>
          <p:nvPr>
            <p:ph type="title"/>
          </p:nvPr>
        </p:nvSpPr>
        <p:spPr>
          <a:xfrm>
            <a:off x="428596" y="274638"/>
            <a:ext cx="8258204" cy="2940048"/>
          </a:xfrm>
        </p:spPr>
        <p:txBody>
          <a:bodyPr>
            <a:noAutofit/>
          </a:bodyPr>
          <a:lstStyle/>
          <a:p>
            <a:pPr fontAlgn="base"/>
            <a:r>
              <a:rPr lang="pl-PL" sz="1400" dirty="0" smtClean="0"/>
              <a:t/>
            </a:r>
            <a:br>
              <a:rPr lang="pl-PL" sz="1400" dirty="0" smtClean="0"/>
            </a:br>
            <a:r>
              <a:rPr lang="pl-PL" sz="1400" dirty="0" smtClean="0"/>
              <a:t>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t>
            </a:r>
            <a:br>
              <a:rPr lang="pl-PL" sz="1400" dirty="0" smtClean="0"/>
            </a:br>
            <a:r>
              <a:rPr lang="pl-PL" sz="1400" dirty="0" smtClean="0"/>
              <a:t>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t>
            </a:r>
            <a:r>
              <a:rPr lang="pl-PL" sz="2400" b="1" dirty="0" smtClean="0">
                <a:solidFill>
                  <a:srgbClr val="002060"/>
                </a:solidFill>
              </a:rPr>
              <a:t>SUPLEMENTY  DIETY </a:t>
            </a:r>
            <a:r>
              <a:rPr lang="pl-PL" sz="1400" dirty="0" smtClean="0"/>
              <a:t/>
            </a:r>
            <a:br>
              <a:rPr lang="pl-PL" sz="1400" dirty="0" smtClean="0"/>
            </a:br>
            <a:r>
              <a:rPr lang="pl-PL" sz="1400" dirty="0" smtClean="0"/>
              <a:t/>
            </a:r>
            <a:br>
              <a:rPr lang="pl-PL" sz="1400" dirty="0" smtClean="0"/>
            </a:br>
            <a:r>
              <a:rPr lang="pl-PL" sz="1400" dirty="0" smtClean="0"/>
              <a:t>	Są </a:t>
            </a:r>
            <a:r>
              <a:rPr lang="pl-PL" sz="1400" dirty="0"/>
              <a:t>jednak takie sytuacje, kiedy nie jesteśmy w stanie samym jedzeniem uzupełnić pewnych niedoborów.</a:t>
            </a:r>
            <a:br>
              <a:rPr lang="pl-PL" sz="1400" dirty="0"/>
            </a:br>
            <a:r>
              <a:rPr lang="pl-PL" sz="1400" dirty="0"/>
              <a:t> Jeżeli zrobimy badanie i widzimy, że mamy za mało witamin, którejś z grupy B, jeżeli mamy </a:t>
            </a:r>
            <a:r>
              <a:rPr lang="pl-PL" sz="1400" dirty="0" smtClean="0"/>
              <a:t>niedobory</a:t>
            </a:r>
            <a:br>
              <a:rPr lang="pl-PL" sz="1400" dirty="0" smtClean="0"/>
            </a:br>
            <a:r>
              <a:rPr lang="pl-PL" sz="1400" dirty="0" smtClean="0"/>
              <a:t> </a:t>
            </a:r>
            <a:r>
              <a:rPr lang="pl-PL" sz="1400" dirty="0"/>
              <a:t>witaminy D, to </a:t>
            </a:r>
            <a:r>
              <a:rPr lang="pl-PL" sz="1400" b="1" dirty="0"/>
              <a:t>warto wówczas suplementować</a:t>
            </a:r>
            <a:r>
              <a:rPr lang="pl-PL" sz="1400" dirty="0"/>
              <a:t> – radzą dietetycy.</a:t>
            </a:r>
            <a:br>
              <a:rPr lang="pl-PL" sz="1400" dirty="0"/>
            </a:br>
            <a:r>
              <a:rPr lang="pl-PL" sz="1400" dirty="0" smtClean="0"/>
              <a:t>	Witamina </a:t>
            </a:r>
            <a:r>
              <a:rPr lang="pl-PL" sz="1400" dirty="0"/>
              <a:t>D jest szczególnie potrzebna w okresie kiedy słońca w Polsce jest mniej</a:t>
            </a:r>
            <a:r>
              <a:rPr lang="pl-PL" sz="1400" dirty="0" smtClean="0"/>
              <a:t>.</a:t>
            </a:r>
            <a:r>
              <a:rPr lang="pl-PL" sz="1400" u="sng" dirty="0"/>
              <a:t> W przypadku suplementów należy zachować ostrożność. </a:t>
            </a:r>
            <a:r>
              <a:rPr lang="pl-PL" sz="1400" dirty="0"/>
              <a:t>Trzeba  zwracać uwagę na to, kto produkuje suplementy. Jeżeli firma jest wiarygodna, możemy im zaufać również wtedy gdy wyprodukują suplement. </a:t>
            </a:r>
            <a:r>
              <a:rPr lang="pl-PL" sz="1400" dirty="0" smtClean="0"/>
              <a:t/>
            </a:r>
            <a:br>
              <a:rPr lang="pl-PL" sz="1400" dirty="0" smtClean="0"/>
            </a:br>
            <a:r>
              <a:rPr lang="pl-PL" sz="1400" dirty="0" smtClean="0"/>
              <a:t>                       Suplement </a:t>
            </a:r>
            <a:r>
              <a:rPr lang="pl-PL" sz="1400" dirty="0"/>
              <a:t>pochodzi z tej samej linii </a:t>
            </a:r>
            <a:r>
              <a:rPr lang="pl-PL" sz="1400" dirty="0" smtClean="0"/>
              <a:t>technologicznej co </a:t>
            </a:r>
            <a:r>
              <a:rPr lang="pl-PL" sz="1400" dirty="0"/>
              <a:t>leki, natomiast forma rejestracji suplementów </a:t>
            </a:r>
            <a:r>
              <a:rPr lang="pl-PL" sz="1400" dirty="0" smtClean="0"/>
              <a:t>jest  wygodniejsza </a:t>
            </a:r>
            <a:r>
              <a:rPr lang="pl-PL" sz="1400" dirty="0"/>
              <a:t>dla wielu firm, ale również i dla firm, </a:t>
            </a:r>
            <a:r>
              <a:rPr lang="pl-PL" sz="1400" dirty="0" smtClean="0"/>
              <a:t>które pojawiają </a:t>
            </a:r>
            <a:r>
              <a:rPr lang="pl-PL" sz="1400" dirty="0"/>
              <a:t>się z  znikąd. </a:t>
            </a:r>
            <a:r>
              <a:rPr lang="pl-PL" sz="1400" dirty="0" smtClean="0"/>
              <a:t/>
            </a:r>
            <a:br>
              <a:rPr lang="pl-PL" sz="1400" dirty="0" smtClean="0"/>
            </a:br>
            <a:r>
              <a:rPr lang="pl-PL" sz="1400" dirty="0" smtClean="0"/>
              <a:t>                                                                                        </a:t>
            </a:r>
            <a:br>
              <a:rPr lang="pl-PL" sz="1400" dirty="0" smtClean="0"/>
            </a:br>
            <a:r>
              <a:rPr lang="pl-PL" sz="1400" dirty="0" smtClean="0"/>
              <a:t/>
            </a:r>
            <a:br>
              <a:rPr lang="pl-PL" sz="1400" dirty="0" smtClean="0"/>
            </a:br>
            <a:r>
              <a:rPr lang="pl-PL" sz="1400" dirty="0" smtClean="0"/>
              <a:t>                                                                                                   </a:t>
            </a:r>
            <a:br>
              <a:rPr lang="pl-PL" sz="1400" dirty="0" smtClean="0"/>
            </a:br>
            <a:r>
              <a:rPr lang="pl-PL" sz="1400" b="1" dirty="0" smtClean="0"/>
              <a:t>                                                                                              </a:t>
            </a:r>
            <a:r>
              <a:rPr lang="pl-PL" sz="1400" b="1" dirty="0" smtClean="0">
                <a:solidFill>
                  <a:srgbClr val="FF0000"/>
                </a:solidFill>
              </a:rPr>
              <a:t>Uważajmy na to, co przyjmujemy i nie ufajmy   </a:t>
            </a:r>
            <a:br>
              <a:rPr lang="pl-PL" sz="1400" b="1" dirty="0" smtClean="0">
                <a:solidFill>
                  <a:srgbClr val="FF0000"/>
                </a:solidFill>
              </a:rPr>
            </a:br>
            <a:r>
              <a:rPr lang="pl-PL" sz="1400" b="1" dirty="0" smtClean="0">
                <a:solidFill>
                  <a:srgbClr val="FF0000"/>
                </a:solidFill>
              </a:rPr>
              <a:t>                                                                 reklamom – </a:t>
            </a:r>
            <a:r>
              <a:rPr lang="pl-PL" sz="1400" dirty="0" smtClean="0">
                <a:solidFill>
                  <a:srgbClr val="FF0000"/>
                </a:solidFill>
              </a:rPr>
              <a:t>   </a:t>
            </a:r>
            <a:r>
              <a:rPr lang="pl-PL" sz="1400" dirty="0" smtClean="0"/>
              <a:t>akcentują lekarze</a:t>
            </a:r>
            <a:r>
              <a:rPr lang="pl-PL" sz="1400" b="1" dirty="0" smtClean="0"/>
              <a:t>                                                                     </a:t>
            </a:r>
            <a:br>
              <a:rPr lang="pl-PL" sz="1400" b="1" dirty="0" smtClean="0"/>
            </a:br>
            <a:r>
              <a:rPr lang="pl-PL" sz="1400" b="1" dirty="0" smtClean="0"/>
              <a:t>      </a:t>
            </a:r>
            <a:br>
              <a:rPr lang="pl-PL" sz="1400" b="1" dirty="0" smtClean="0"/>
            </a:br>
            <a:r>
              <a:rPr lang="pl-PL" sz="1400" b="1" dirty="0" smtClean="0"/>
              <a:t>                                                                                     </a:t>
            </a:r>
            <a:br>
              <a:rPr lang="pl-PL" sz="1400" b="1" dirty="0" smtClean="0"/>
            </a:br>
            <a:r>
              <a:rPr lang="pl-PL" sz="1400" b="1" dirty="0" smtClean="0"/>
              <a:t>                                                      </a:t>
            </a:r>
            <a:br>
              <a:rPr lang="pl-PL" sz="1400" b="1" dirty="0" smtClean="0"/>
            </a:br>
            <a:r>
              <a:rPr lang="pl-PL" sz="1400" dirty="0" smtClean="0"/>
              <a:t>.</a:t>
            </a:r>
            <a:r>
              <a:rPr lang="pl-PL" sz="1400" dirty="0"/>
              <a:t/>
            </a:r>
            <a:br>
              <a:rPr lang="pl-PL" sz="1400" dirty="0"/>
            </a:br>
            <a:r>
              <a:rPr lang="pl-PL" sz="1400" dirty="0" smtClean="0"/>
              <a:t/>
            </a:r>
            <a:br>
              <a:rPr lang="pl-PL" sz="1400" dirty="0" smtClean="0"/>
            </a:br>
            <a:r>
              <a:rPr lang="pl-PL" sz="1400" dirty="0"/>
              <a:t/>
            </a:r>
            <a:br>
              <a:rPr lang="pl-PL" sz="1400" dirty="0"/>
            </a:br>
            <a:endParaRPr lang="pl-PL" sz="14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320</Words>
  <Application>Microsoft Office PowerPoint</Application>
  <PresentationFormat>Pokaz na ekranie (4:3)</PresentationFormat>
  <Paragraphs>89</Paragraphs>
  <Slides>12</Slides>
  <Notes>2</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                                                                                                                                                                                Opracowanie:                                                                                        Maria  Królikowska                                                                                        Justyna  Niżnik</vt:lpstr>
      <vt:lpstr>Slajd 2</vt:lpstr>
      <vt:lpstr>    </vt:lpstr>
      <vt:lpstr>                                                                                         Coraz więcej serwisów poświęconych gotowaniu włącza się w akcję Dnia Zdrowego                                                              Jedzenia i Gotowania. obecnie mamy “modę” na zdrowe żywienie. Bary typu slow                                                 food, cieszą się ogromną popularnością. Wzrasta świadomość ludzi na temat                                                  zdrowego odżywiania. Nie mniej jednak jest to nadal ogromne pole do działania. Tego dnia chcemy Cię zachęcić, abyś przyjrzał się uważnie:      -  co spożywasz? - jak wyglądały Twoje posiłki w ciągu ostatniego tygodnia?  - czy jadłeś codziennie śniadanie?  - czy w Twojej diecie nie zabrakło ważnych składników (np. ryb, owoców, warzyw?  - ile jesz słodyczy?  - czy nie masz problemów z odpowiednią wagą ciała?  - zdrowa dieta jest podstawą do dobrej kondycji i zdrowia.  </vt:lpstr>
      <vt:lpstr>Slajd 5</vt:lpstr>
      <vt:lpstr>                                                                                                                                                                  Są pewne złote rady:                                                 -  ograniczenie słodyczy,                                                                       -  ograniczenie śmieciowego jedzenia.                                                                                      Fundamentem zdrowej diety jest różnorodność i produkty                                                                                                                        dobrego pochodzenia                                                                                                                                                                                                Pamiętajmy o tym, żeby w naszym menu znalazły się                                                                                                   przynajmniej trzy porcje warzyw i jedna lub dwie porcje owoców.  Pamiętajmy również o tym, żeby na swoim talerzu mieć kaszę, pełnoziarniste makarony, dobrej jakości zdrowe tłuszcze, chociażby rybę, mogą być orzechy, jajka.   </vt:lpstr>
      <vt:lpstr>   Dobra dieta to także odpowiednie nawadnianie organizmu.  Woda jest niezbędna dla zdrowia człowieka. Spożywanie odpowiednich jej ilości jest niezwykle ważne, ale należy uważać, by nie przesadzić. Wówczas narażamy się bowiem na ryzyko zatrucia wodą.   Pijesz, gdy odczuwasz silne pragnienie? To za późno, bo apetyt na coś mokrego świadczy o tym, że w organizmie zaczyna się odwodnienie.  Ile trzeba pić dziennie, aby organizm prawidłowo funkcjonował? Sprawdź swój bilans wodny, czyli równowagę między wodą przyjmowaną a wydalaną.             Woda nie dostarcza energii, ale pełni niezwykle ważne funkcje. Wszystko, co dzieje się w organizmie, wymaga wody. To dzięki niej zachodzą reakcje chemiczne, które pozwalają zachować kondycję fizyczną i psychiczną. Woda jest niezbędna do utrzymania właściwej objętości i prawidłowego ciśnienia krwi. Przenosi do komórek składniki odżywcze i tlen. Przemieszczając się – jako główny składnik różnych płynów ustrojowych – oczyszcza ciało z ubocznych produktów przemiany materii. Decyduje też o temperaturze ciała. Gdy ta niebezpiecznie się podnosi, nadmiar ciepła usuwany jest wraz z potem. Bez wody nie ma prawidłowego trawienia, właściwej pracy jelit i przyswajania składników odżywczych. To ona nawilża gałki oczne, ułatwia przełykanie kęsów pożywienia, uczestniczy w przenoszeniu dźwięków przez ucho środkowe i poprzez stałe nawilżanie płuc umożliwia oddychanie.      </vt:lpstr>
      <vt:lpstr>                                                                                                             Należy unikać wysoko przetworzonych produktów                                                                                  oraz używek.                                                                                                               Jeżeli  nie  przestrzegamy właściwej diety wówczas                                                                                                                                        przyczynia się to do  wzrostu zachorowań.                                                                                                               Mamy do czynienia z otyłością, cukrzycą,                                                                                                                             nadciśnieniem i wszystkimi powikłaniami otyłości.                                                                                                               Należy myśleć o obniżaniu wagi w każdym calu, to                                                                                                                                    pomaga leczyć choroby – podkreślają lekarze.       Zawsze, ale w okresie jesienno-zimowym szczególnie, powinniśmy zwracać uwagę na to, by w spożywanych produktach było jak najwięcej witamin. Warzywa, owoce, zupy, ciepła multiwitamina, surówki, kiszonki -  ponieważ oprócz tego, że są świetnym źródłem witamin, wzmacniają naszą odporność, a co za tym idzie, zdrowie. </vt:lpstr>
      <vt:lpstr>                                                                                                                                                       SUPLEMENTY  DIETY    Są jednak takie sytuacje, kiedy nie jesteśmy w stanie samym jedzeniem uzupełnić pewnych niedoborów.  Jeżeli zrobimy badanie i widzimy, że mamy za mało witamin, którejś z grupy B, jeżeli mamy niedobory  witaminy D, to warto wówczas suplementować – radzą dietetycy.  Witamina D jest szczególnie potrzebna w okresie kiedy słońca w Polsce jest mniej. W przypadku suplementów należy zachować ostrożność. Trzeba  zwracać uwagę na to, kto produkuje suplementy. Jeżeli firma jest wiarygodna, możemy im zaufać również wtedy gdy wyprodukują suplement.                         Suplement pochodzi z tej samej linii technologicznej co leki, natomiast forma rejestracji suplementów jest  wygodniejsza dla wielu firm, ale również i dla firm, które pojawiają się z  znikąd.                                                                                                                                                                                                                                                                                              Uważajmy na to, co przyjmujemy i nie ufajmy                                                                     reklamom –    akcentują lekarze                                                                                                                                                                                                                          .   </vt:lpstr>
      <vt:lpstr>                             AKTYWNOŚĆ   FIZYCZNA                              Odpowiednia dieta nie wystarczy, by cieszyć się zdrowiem. Należy                                                                                również pamiętać o aktywności fizycznej, mowa tu nie tylko o                                                                                     treningach na siłowni, ale także o codziennych spacerach. Każdego                                                                                        dnia staraj się podjąć jakiejś dowolnej aktywności fizycznej.                                                                                        Już 150 minut umiarkowanej aktywności tygodniowo wystarczy,        żeby poczuć się lepiej we własnym ciele, zbić wagę i obniżyć ciśnienie krwi. W związku z Dzieniem Zdrowego Jedzenia chcemy zachęcić wszystkich do zadania sobie kilku prostych pytań:  - Czy zdrowo się odżywiam?  - Czy zdrowo gotuję?  - Czy prawidłowo bilansuję swoją dietę?  - Czy w razie potrzeby uzupełniam dietę w cenne dla zdrowia składniki (np. kwasy omega 3, sterole roślinne,        witaminy,  minerały, antyoksydanty)?  Jeśli na którekolwiek z nich odpowiedź brzmi – NIE, należy jak najszybciej zmienić swoje przyzwyczajenia i nawyki żywieniowe. Co należy zmienić? *  Zadbaj o prawidłową dietę – posiłki spożywaj regularnie – NIGDY SIĘ NIE GŁÓDŹ!     a gdy stwierdzisz, że nie dasz sobie sam rady – wybierz się do dietetyka.      </vt:lpstr>
      <vt:lpstr>Slajd 11</vt:lpstr>
      <vt:lpstr>                                                  Netografia:  zdrowie.dziennik.pl  zdrowie.wprost.pl www.agamasmaka.pl dziecisawazne.pl  https://pl.wikipedia.org https://uroda.abczdrowie.pl/ https://ncez https://spozywo.p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joka kotka</dc:creator>
  <cp:lastModifiedBy>Adax</cp:lastModifiedBy>
  <cp:revision>62</cp:revision>
  <dcterms:created xsi:type="dcterms:W3CDTF">2020-11-12T16:48:07Z</dcterms:created>
  <dcterms:modified xsi:type="dcterms:W3CDTF">2020-11-21T12:59:25Z</dcterms:modified>
</cp:coreProperties>
</file>