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578A2-0985-4BAD-A5C2-AC7A81E8A59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16E25D3-57FA-46AB-B8E4-61A0AD408626}">
      <dgm:prSet/>
      <dgm:spPr/>
      <dgm:t>
        <a:bodyPr/>
        <a:lstStyle/>
        <a:p>
          <a:pPr rtl="0"/>
          <a:r>
            <a:rPr lang="pl-PL" dirty="0" smtClean="0"/>
            <a:t>200 miliardów to szacowana liczba gwiazd w Drodze Mlecznej – galaktyce, do której należy też nasze słońce.</a:t>
          </a:r>
          <a:endParaRPr lang="pl-PL" dirty="0"/>
        </a:p>
      </dgm:t>
    </dgm:pt>
    <dgm:pt modelId="{CE4ECEC0-87AE-4F5F-A39F-8A489F5FF2E7}" type="parTrans" cxnId="{8875667D-AD98-49B7-827F-C81458F1DC2C}">
      <dgm:prSet/>
      <dgm:spPr/>
      <dgm:t>
        <a:bodyPr/>
        <a:lstStyle/>
        <a:p>
          <a:endParaRPr lang="pl-PL"/>
        </a:p>
      </dgm:t>
    </dgm:pt>
    <dgm:pt modelId="{511A0733-78E0-4205-B545-E4390E8830BB}" type="sibTrans" cxnId="{8875667D-AD98-49B7-827F-C81458F1DC2C}">
      <dgm:prSet/>
      <dgm:spPr/>
      <dgm:t>
        <a:bodyPr/>
        <a:lstStyle/>
        <a:p>
          <a:endParaRPr lang="pl-PL"/>
        </a:p>
      </dgm:t>
    </dgm:pt>
    <dgm:pt modelId="{FD0F17A4-492C-46B0-840A-527153C93F6A}">
      <dgm:prSet/>
      <dgm:spPr/>
      <dgm:t>
        <a:bodyPr/>
        <a:lstStyle/>
        <a:p>
          <a:pPr rtl="0"/>
          <a:r>
            <a:rPr lang="pl-PL" dirty="0" smtClean="0"/>
            <a:t>67 księżyców krąży wokół największej planety Układu Słonecznego – Jowisza.</a:t>
          </a:r>
          <a:endParaRPr lang="pl-PL" dirty="0"/>
        </a:p>
      </dgm:t>
    </dgm:pt>
    <dgm:pt modelId="{B7029003-B106-4C41-B046-CE91D23E2BBA}" type="parTrans" cxnId="{7FDD47B3-C01E-4B4D-884B-64908FB1DBE9}">
      <dgm:prSet/>
      <dgm:spPr/>
      <dgm:t>
        <a:bodyPr/>
        <a:lstStyle/>
        <a:p>
          <a:endParaRPr lang="pl-PL"/>
        </a:p>
      </dgm:t>
    </dgm:pt>
    <dgm:pt modelId="{771B5714-EADD-47A2-8DA7-C1F0FAE53F97}" type="sibTrans" cxnId="{7FDD47B3-C01E-4B4D-884B-64908FB1DBE9}">
      <dgm:prSet/>
      <dgm:spPr/>
      <dgm:t>
        <a:bodyPr/>
        <a:lstStyle/>
        <a:p>
          <a:endParaRPr lang="pl-PL"/>
        </a:p>
      </dgm:t>
    </dgm:pt>
    <dgm:pt modelId="{CDFBC2B7-67C3-4EBA-BA20-8BD48F1F9B53}">
      <dgm:prSet custT="1"/>
      <dgm:spPr/>
      <dgm:t>
        <a:bodyPr/>
        <a:lstStyle/>
        <a:p>
          <a:pPr rtl="0"/>
          <a:r>
            <a:rPr lang="pl-PL" sz="1000" dirty="0" smtClean="0"/>
            <a:t>100 000 lat wędruje światło z jednego krańca Drogi Mlecznej na  przeciwległy</a:t>
          </a:r>
          <a:endParaRPr lang="pl-PL" sz="1000" dirty="0"/>
        </a:p>
      </dgm:t>
    </dgm:pt>
    <dgm:pt modelId="{0E4450DB-2924-47B8-9C12-7E27D5422378}" type="parTrans" cxnId="{5AB84C26-5614-492A-83FC-536B4D39D73B}">
      <dgm:prSet/>
      <dgm:spPr/>
      <dgm:t>
        <a:bodyPr/>
        <a:lstStyle/>
        <a:p>
          <a:endParaRPr lang="pl-PL"/>
        </a:p>
      </dgm:t>
    </dgm:pt>
    <dgm:pt modelId="{2C01EB1A-30D7-42EF-B0B4-4FD00FEEA716}" type="sibTrans" cxnId="{5AB84C26-5614-492A-83FC-536B4D39D73B}">
      <dgm:prSet/>
      <dgm:spPr/>
      <dgm:t>
        <a:bodyPr/>
        <a:lstStyle/>
        <a:p>
          <a:endParaRPr lang="pl-PL"/>
        </a:p>
      </dgm:t>
    </dgm:pt>
    <dgm:pt modelId="{C4361C1D-AC7C-4D40-B0EE-85A27D6A7DD2}">
      <dgm:prSet custT="1"/>
      <dgm:spPr/>
      <dgm:t>
        <a:bodyPr/>
        <a:lstStyle/>
        <a:p>
          <a:pPr rtl="0"/>
          <a:r>
            <a:rPr lang="pl-PL" sz="1000" dirty="0" smtClean="0"/>
            <a:t>90 stopni Celsjusza to temperatura najchłodniejszej jak dotąd zaobserwowanej gwiazdy, położonej około 75 lat świetlnych od Ziemi. Temperaturę większości gwiazd liczy się w tysiącach stopni. </a:t>
          </a:r>
          <a:endParaRPr lang="pl-PL" sz="1000" dirty="0"/>
        </a:p>
      </dgm:t>
    </dgm:pt>
    <dgm:pt modelId="{820F8490-6F4D-438E-B7AE-7BFD40AC8E53}" type="parTrans" cxnId="{7FAF30DC-474D-4136-B43F-46232DF85232}">
      <dgm:prSet/>
      <dgm:spPr/>
      <dgm:t>
        <a:bodyPr/>
        <a:lstStyle/>
        <a:p>
          <a:endParaRPr lang="pl-PL"/>
        </a:p>
      </dgm:t>
    </dgm:pt>
    <dgm:pt modelId="{5F7A044D-9845-453E-9599-C6799A69BF5F}" type="sibTrans" cxnId="{7FAF30DC-474D-4136-B43F-46232DF85232}">
      <dgm:prSet/>
      <dgm:spPr/>
      <dgm:t>
        <a:bodyPr/>
        <a:lstStyle/>
        <a:p>
          <a:endParaRPr lang="pl-PL"/>
        </a:p>
      </dgm:t>
    </dgm:pt>
    <dgm:pt modelId="{A9FC02D5-A459-445A-9220-97D3A7B326A7}">
      <dgm:prSet/>
      <dgm:spPr/>
      <dgm:t>
        <a:bodyPr/>
        <a:lstStyle/>
        <a:p>
          <a:pPr rtl="0"/>
          <a:r>
            <a:rPr lang="pl-PL" dirty="0" smtClean="0"/>
            <a:t>1 łyżeczka materii z wnętrza gwiazdy typu biały karzeł waży od 5 do 15 ton</a:t>
          </a:r>
          <a:endParaRPr lang="pl-PL" dirty="0"/>
        </a:p>
      </dgm:t>
    </dgm:pt>
    <dgm:pt modelId="{18389F8F-7FEB-4DA3-8D68-D9D5C34646FA}" type="parTrans" cxnId="{FF16E0ED-B6FD-4E4A-869A-8B4A7BEA0F4C}">
      <dgm:prSet/>
      <dgm:spPr/>
      <dgm:t>
        <a:bodyPr/>
        <a:lstStyle/>
        <a:p>
          <a:endParaRPr lang="pl-PL"/>
        </a:p>
      </dgm:t>
    </dgm:pt>
    <dgm:pt modelId="{0D7FDCA2-FBAC-4A81-AC25-013E3D90003C}" type="sibTrans" cxnId="{FF16E0ED-B6FD-4E4A-869A-8B4A7BEA0F4C}">
      <dgm:prSet/>
      <dgm:spPr/>
      <dgm:t>
        <a:bodyPr/>
        <a:lstStyle/>
        <a:p>
          <a:endParaRPr lang="pl-PL"/>
        </a:p>
      </dgm:t>
    </dgm:pt>
    <dgm:pt modelId="{402E9CDA-41DB-484D-9F9E-52E74B04EA34}">
      <dgm:prSet custT="1"/>
      <dgm:spPr/>
      <dgm:t>
        <a:bodyPr/>
        <a:lstStyle/>
        <a:p>
          <a:pPr rtl="0"/>
          <a:r>
            <a:rPr lang="pl-PL" sz="1000" b="1" dirty="0" smtClean="0"/>
            <a:t>464 stopnie Celsjusza to temperatura  powierzchni Wenus. Wystarczająco gorąco, by topiły się tam metale, jak cynk, cyna, czy ołów. </a:t>
          </a:r>
          <a:endParaRPr lang="pl-PL" sz="1000" b="1" dirty="0"/>
        </a:p>
      </dgm:t>
    </dgm:pt>
    <dgm:pt modelId="{E9C9EE3F-636C-4A0C-93DA-FB34F1310B86}" type="parTrans" cxnId="{84C45FAC-D017-4D92-9D5F-E74A54127353}">
      <dgm:prSet/>
      <dgm:spPr/>
      <dgm:t>
        <a:bodyPr/>
        <a:lstStyle/>
        <a:p>
          <a:endParaRPr lang="pl-PL"/>
        </a:p>
      </dgm:t>
    </dgm:pt>
    <dgm:pt modelId="{24814221-F2CD-49F7-A258-E348905EEA7E}" type="sibTrans" cxnId="{84C45FAC-D017-4D92-9D5F-E74A54127353}">
      <dgm:prSet/>
      <dgm:spPr/>
      <dgm:t>
        <a:bodyPr/>
        <a:lstStyle/>
        <a:p>
          <a:endParaRPr lang="pl-PL"/>
        </a:p>
      </dgm:t>
    </dgm:pt>
    <dgm:pt modelId="{143CC109-6782-42D3-AB76-5C43828FF1E2}">
      <dgm:prSet custT="1"/>
      <dgm:spPr/>
      <dgm:t>
        <a:bodyPr/>
        <a:lstStyle/>
        <a:p>
          <a:r>
            <a:rPr lang="pl-PL" sz="1000" dirty="0" smtClean="0">
              <a:solidFill>
                <a:schemeClr val="bg1"/>
              </a:solidFill>
            </a:rPr>
            <a:t>42 lata ziemskie trwa na Uranie  </a:t>
          </a:r>
          <a:r>
            <a:rPr lang="pl-PL" sz="1000" dirty="0" smtClean="0"/>
            <a:t>zima (tyle samo pora letnia).</a:t>
          </a:r>
        </a:p>
      </dgm:t>
    </dgm:pt>
    <dgm:pt modelId="{46251EF5-AACF-4AC8-95A0-3B22C688E772}" type="parTrans" cxnId="{4A540F54-4D9F-448F-9CB1-39F592AB3898}">
      <dgm:prSet/>
      <dgm:spPr/>
      <dgm:t>
        <a:bodyPr/>
        <a:lstStyle/>
        <a:p>
          <a:endParaRPr lang="pl-PL"/>
        </a:p>
      </dgm:t>
    </dgm:pt>
    <dgm:pt modelId="{C8428ECA-2A29-4B48-82EB-27AABACD01F1}" type="sibTrans" cxnId="{4A540F54-4D9F-448F-9CB1-39F592AB3898}">
      <dgm:prSet/>
      <dgm:spPr/>
      <dgm:t>
        <a:bodyPr/>
        <a:lstStyle/>
        <a:p>
          <a:endParaRPr lang="pl-PL"/>
        </a:p>
      </dgm:t>
    </dgm:pt>
    <dgm:pt modelId="{E81311B4-0C9A-4551-AF74-624628D6D2AD}">
      <dgm:prSet custT="1"/>
      <dgm:spPr/>
      <dgm:t>
        <a:bodyPr/>
        <a:lstStyle/>
        <a:p>
          <a:r>
            <a:rPr lang="pl-PL" sz="1000" dirty="0" smtClean="0"/>
            <a:t>250 milionów kilometrów to szacowana długość ogona Wielkiej Komety obserwowanej w 1843 roku. Mniejsza odległość dzieli Ziemię od Marsa.</a:t>
          </a:r>
        </a:p>
      </dgm:t>
    </dgm:pt>
    <dgm:pt modelId="{A92A125C-D5A2-4FA7-AA9F-83B9C475D5C1}" type="parTrans" cxnId="{FC34C79E-9A6F-4DC2-B8C0-46470A4776CF}">
      <dgm:prSet/>
      <dgm:spPr/>
      <dgm:t>
        <a:bodyPr/>
        <a:lstStyle/>
        <a:p>
          <a:endParaRPr lang="pl-PL"/>
        </a:p>
      </dgm:t>
    </dgm:pt>
    <dgm:pt modelId="{43A3CAC2-A04E-4F4A-999E-29BD77F8E04C}" type="sibTrans" cxnId="{FC34C79E-9A6F-4DC2-B8C0-46470A4776CF}">
      <dgm:prSet/>
      <dgm:spPr/>
      <dgm:t>
        <a:bodyPr/>
        <a:lstStyle/>
        <a:p>
          <a:endParaRPr lang="pl-PL"/>
        </a:p>
      </dgm:t>
    </dgm:pt>
    <dgm:pt modelId="{5FEE92EA-AAF5-4924-8AD1-6AF4B35DD253}" type="pres">
      <dgm:prSet presAssocID="{2D6578A2-0985-4BAD-A5C2-AC7A81E8A5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63239A-AA0C-40D9-A9DD-8BDB63A7BF20}" type="pres">
      <dgm:prSet presAssocID="{016E25D3-57FA-46AB-B8E4-61A0AD408626}" presName="node" presStyleLbl="node1" presStyleIdx="0" presStyleCnt="8" custScaleX="159965" custScaleY="1470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D19059-A905-4B8E-84A3-DAC8C6DD4693}" type="pres">
      <dgm:prSet presAssocID="{511A0733-78E0-4205-B545-E4390E8830BB}" presName="sibTrans" presStyleLbl="sibTrans2D1" presStyleIdx="0" presStyleCnt="8"/>
      <dgm:spPr/>
      <dgm:t>
        <a:bodyPr/>
        <a:lstStyle/>
        <a:p>
          <a:endParaRPr lang="pl-PL"/>
        </a:p>
      </dgm:t>
    </dgm:pt>
    <dgm:pt modelId="{89D37B11-B6C1-4B04-8347-D42225C2AC75}" type="pres">
      <dgm:prSet presAssocID="{511A0733-78E0-4205-B545-E4390E8830BB}" presName="connectorText" presStyleLbl="sibTrans2D1" presStyleIdx="0" presStyleCnt="8"/>
      <dgm:spPr/>
      <dgm:t>
        <a:bodyPr/>
        <a:lstStyle/>
        <a:p>
          <a:endParaRPr lang="pl-PL"/>
        </a:p>
      </dgm:t>
    </dgm:pt>
    <dgm:pt modelId="{6680A8AF-73D8-48BE-936C-7D053DA3EB9B}" type="pres">
      <dgm:prSet presAssocID="{FD0F17A4-492C-46B0-840A-527153C93F6A}" presName="node" presStyleLbl="node1" presStyleIdx="1" presStyleCnt="8" custScaleX="187837" custScaleY="1368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42F8B2-369F-48CA-BD41-794EA8BD09F2}" type="pres">
      <dgm:prSet presAssocID="{771B5714-EADD-47A2-8DA7-C1F0FAE53F97}" presName="sibTrans" presStyleLbl="sibTrans2D1" presStyleIdx="1" presStyleCnt="8"/>
      <dgm:spPr/>
      <dgm:t>
        <a:bodyPr/>
        <a:lstStyle/>
        <a:p>
          <a:endParaRPr lang="pl-PL"/>
        </a:p>
      </dgm:t>
    </dgm:pt>
    <dgm:pt modelId="{D4FF4DA8-3ECE-4809-9489-27F9D91769A9}" type="pres">
      <dgm:prSet presAssocID="{771B5714-EADD-47A2-8DA7-C1F0FAE53F97}" presName="connectorText" presStyleLbl="sibTrans2D1" presStyleIdx="1" presStyleCnt="8"/>
      <dgm:spPr/>
      <dgm:t>
        <a:bodyPr/>
        <a:lstStyle/>
        <a:p>
          <a:endParaRPr lang="pl-PL"/>
        </a:p>
      </dgm:t>
    </dgm:pt>
    <dgm:pt modelId="{2EFDB1DB-5F15-471E-A722-7F68690E91C2}" type="pres">
      <dgm:prSet presAssocID="{CDFBC2B7-67C3-4EBA-BA20-8BD48F1F9B53}" presName="node" presStyleLbl="node1" presStyleIdx="2" presStyleCnt="8" custScaleX="261936" custScaleY="1380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10AB8D-46A2-4F48-A22A-411149467A87}" type="pres">
      <dgm:prSet presAssocID="{2C01EB1A-30D7-42EF-B0B4-4FD00FEEA716}" presName="sibTrans" presStyleLbl="sibTrans2D1" presStyleIdx="2" presStyleCnt="8"/>
      <dgm:spPr/>
      <dgm:t>
        <a:bodyPr/>
        <a:lstStyle/>
        <a:p>
          <a:endParaRPr lang="pl-PL"/>
        </a:p>
      </dgm:t>
    </dgm:pt>
    <dgm:pt modelId="{20D913B1-A3CC-452F-BCF3-50841B732BD6}" type="pres">
      <dgm:prSet presAssocID="{2C01EB1A-30D7-42EF-B0B4-4FD00FEEA716}" presName="connectorText" presStyleLbl="sibTrans2D1" presStyleIdx="2" presStyleCnt="8"/>
      <dgm:spPr/>
      <dgm:t>
        <a:bodyPr/>
        <a:lstStyle/>
        <a:p>
          <a:endParaRPr lang="pl-PL"/>
        </a:p>
      </dgm:t>
    </dgm:pt>
    <dgm:pt modelId="{A5996193-42D7-431F-A1A3-F0CA798A6D7A}" type="pres">
      <dgm:prSet presAssocID="{C4361C1D-AC7C-4D40-B0EE-85A27D6A7DD2}" presName="node" presStyleLbl="node1" presStyleIdx="3" presStyleCnt="8" custScaleX="254263" custScaleY="2119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676607-F619-4CE9-AE9A-FCEC5D12D6D2}" type="pres">
      <dgm:prSet presAssocID="{5F7A044D-9845-453E-9599-C6799A69BF5F}" presName="sibTrans" presStyleLbl="sibTrans2D1" presStyleIdx="3" presStyleCnt="8"/>
      <dgm:spPr/>
      <dgm:t>
        <a:bodyPr/>
        <a:lstStyle/>
        <a:p>
          <a:endParaRPr lang="pl-PL"/>
        </a:p>
      </dgm:t>
    </dgm:pt>
    <dgm:pt modelId="{2588BC32-5DD1-43D5-A014-E15DCB5280EA}" type="pres">
      <dgm:prSet presAssocID="{5F7A044D-9845-453E-9599-C6799A69BF5F}" presName="connectorText" presStyleLbl="sibTrans2D1" presStyleIdx="3" presStyleCnt="8"/>
      <dgm:spPr/>
      <dgm:t>
        <a:bodyPr/>
        <a:lstStyle/>
        <a:p>
          <a:endParaRPr lang="pl-PL"/>
        </a:p>
      </dgm:t>
    </dgm:pt>
    <dgm:pt modelId="{6D0C443F-1751-4717-8B75-3DDC5BF89A38}" type="pres">
      <dgm:prSet presAssocID="{A9FC02D5-A459-445A-9220-97D3A7B326A7}" presName="node" presStyleLbl="node1" presStyleIdx="4" presStyleCnt="8" custScaleX="1458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570FF1-98B9-43EE-B28B-76BFFAE59704}" type="pres">
      <dgm:prSet presAssocID="{0D7FDCA2-FBAC-4A81-AC25-013E3D90003C}" presName="sibTrans" presStyleLbl="sibTrans2D1" presStyleIdx="4" presStyleCnt="8"/>
      <dgm:spPr/>
      <dgm:t>
        <a:bodyPr/>
        <a:lstStyle/>
        <a:p>
          <a:endParaRPr lang="pl-PL"/>
        </a:p>
      </dgm:t>
    </dgm:pt>
    <dgm:pt modelId="{0ABD0A2F-2683-4E77-8412-85EDE6309D3D}" type="pres">
      <dgm:prSet presAssocID="{0D7FDCA2-FBAC-4A81-AC25-013E3D90003C}" presName="connectorText" presStyleLbl="sibTrans2D1" presStyleIdx="4" presStyleCnt="8"/>
      <dgm:spPr/>
      <dgm:t>
        <a:bodyPr/>
        <a:lstStyle/>
        <a:p>
          <a:endParaRPr lang="pl-PL"/>
        </a:p>
      </dgm:t>
    </dgm:pt>
    <dgm:pt modelId="{AE45C065-2CF7-4DFB-A4E7-28827671426E}" type="pres">
      <dgm:prSet presAssocID="{402E9CDA-41DB-484D-9F9E-52E74B04EA34}" presName="node" presStyleLbl="node1" presStyleIdx="5" presStyleCnt="8" custScaleX="187836" custScaleY="131447" custRadScaleRad="97614" custRadScaleInc="63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F338BF-68F9-4F0A-AD52-63301E69AEF3}" type="pres">
      <dgm:prSet presAssocID="{24814221-F2CD-49F7-A258-E348905EEA7E}" presName="sibTrans" presStyleLbl="sibTrans2D1" presStyleIdx="5" presStyleCnt="8"/>
      <dgm:spPr/>
      <dgm:t>
        <a:bodyPr/>
        <a:lstStyle/>
        <a:p>
          <a:endParaRPr lang="pl-PL"/>
        </a:p>
      </dgm:t>
    </dgm:pt>
    <dgm:pt modelId="{B27744A5-571E-4F6B-9053-697504DA2FEA}" type="pres">
      <dgm:prSet presAssocID="{24814221-F2CD-49F7-A258-E348905EEA7E}" presName="connectorText" presStyleLbl="sibTrans2D1" presStyleIdx="5" presStyleCnt="8"/>
      <dgm:spPr/>
      <dgm:t>
        <a:bodyPr/>
        <a:lstStyle/>
        <a:p>
          <a:endParaRPr lang="pl-PL"/>
        </a:p>
      </dgm:t>
    </dgm:pt>
    <dgm:pt modelId="{4337FBD1-85A2-4141-B125-A37AFEEAB8AE}" type="pres">
      <dgm:prSet presAssocID="{143CC109-6782-42D3-AB76-5C43828FF1E2}" presName="node" presStyleLbl="node1" presStyleIdx="6" presStyleCnt="8" custScaleX="187253" custScaleY="132677" custRadScaleRad="93096" custRadScaleInc="-24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12E7BF-553A-4E4A-8EB6-584B7BBA9B11}" type="pres">
      <dgm:prSet presAssocID="{C8428ECA-2A29-4B48-82EB-27AABACD01F1}" presName="sibTrans" presStyleLbl="sibTrans2D1" presStyleIdx="6" presStyleCnt="8"/>
      <dgm:spPr/>
      <dgm:t>
        <a:bodyPr/>
        <a:lstStyle/>
        <a:p>
          <a:endParaRPr lang="pl-PL"/>
        </a:p>
      </dgm:t>
    </dgm:pt>
    <dgm:pt modelId="{2DA71FFF-5088-4799-8E5C-0071BF617171}" type="pres">
      <dgm:prSet presAssocID="{C8428ECA-2A29-4B48-82EB-27AABACD01F1}" presName="connectorText" presStyleLbl="sibTrans2D1" presStyleIdx="6" presStyleCnt="8"/>
      <dgm:spPr/>
      <dgm:t>
        <a:bodyPr/>
        <a:lstStyle/>
        <a:p>
          <a:endParaRPr lang="pl-PL"/>
        </a:p>
      </dgm:t>
    </dgm:pt>
    <dgm:pt modelId="{D2E98056-9AC9-4D7F-B207-D81574FFE19F}" type="pres">
      <dgm:prSet presAssocID="{E81311B4-0C9A-4551-AF74-624628D6D2AD}" presName="node" presStyleLbl="node1" presStyleIdx="7" presStyleCnt="8" custScaleX="187836" custScaleY="156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48B536-18D3-4D6D-A2BB-95A868915747}" type="pres">
      <dgm:prSet presAssocID="{43A3CAC2-A04E-4F4A-999E-29BD77F8E04C}" presName="sibTrans" presStyleLbl="sibTrans2D1" presStyleIdx="7" presStyleCnt="8"/>
      <dgm:spPr/>
      <dgm:t>
        <a:bodyPr/>
        <a:lstStyle/>
        <a:p>
          <a:endParaRPr lang="pl-PL"/>
        </a:p>
      </dgm:t>
    </dgm:pt>
    <dgm:pt modelId="{868AFCBB-6D59-4F79-A66A-3F14C46BF670}" type="pres">
      <dgm:prSet presAssocID="{43A3CAC2-A04E-4F4A-999E-29BD77F8E04C}" presName="connectorText" presStyleLbl="sibTrans2D1" presStyleIdx="7" presStyleCnt="8"/>
      <dgm:spPr/>
      <dgm:t>
        <a:bodyPr/>
        <a:lstStyle/>
        <a:p>
          <a:endParaRPr lang="pl-PL"/>
        </a:p>
      </dgm:t>
    </dgm:pt>
  </dgm:ptLst>
  <dgm:cxnLst>
    <dgm:cxn modelId="{9E5C4971-7980-4276-9BA4-D75EF982AD73}" type="presOf" srcId="{24814221-F2CD-49F7-A258-E348905EEA7E}" destId="{B27744A5-571E-4F6B-9053-697504DA2FEA}" srcOrd="1" destOrd="0" presId="urn:microsoft.com/office/officeart/2005/8/layout/cycle2"/>
    <dgm:cxn modelId="{E35EE138-2131-48EE-B01C-D9332E5CA1B7}" type="presOf" srcId="{511A0733-78E0-4205-B545-E4390E8830BB}" destId="{74D19059-A905-4B8E-84A3-DAC8C6DD4693}" srcOrd="0" destOrd="0" presId="urn:microsoft.com/office/officeart/2005/8/layout/cycle2"/>
    <dgm:cxn modelId="{F8CC3C27-8732-4C34-87D6-93163329C527}" type="presOf" srcId="{771B5714-EADD-47A2-8DA7-C1F0FAE53F97}" destId="{D4FF4DA8-3ECE-4809-9489-27F9D91769A9}" srcOrd="1" destOrd="0" presId="urn:microsoft.com/office/officeart/2005/8/layout/cycle2"/>
    <dgm:cxn modelId="{FC34C79E-9A6F-4DC2-B8C0-46470A4776CF}" srcId="{2D6578A2-0985-4BAD-A5C2-AC7A81E8A59E}" destId="{E81311B4-0C9A-4551-AF74-624628D6D2AD}" srcOrd="7" destOrd="0" parTransId="{A92A125C-D5A2-4FA7-AA9F-83B9C475D5C1}" sibTransId="{43A3CAC2-A04E-4F4A-999E-29BD77F8E04C}"/>
    <dgm:cxn modelId="{E0381F81-BF33-4AC2-9A34-8138770D3450}" type="presOf" srcId="{511A0733-78E0-4205-B545-E4390E8830BB}" destId="{89D37B11-B6C1-4B04-8347-D42225C2AC75}" srcOrd="1" destOrd="0" presId="urn:microsoft.com/office/officeart/2005/8/layout/cycle2"/>
    <dgm:cxn modelId="{84C45FAC-D017-4D92-9D5F-E74A54127353}" srcId="{2D6578A2-0985-4BAD-A5C2-AC7A81E8A59E}" destId="{402E9CDA-41DB-484D-9F9E-52E74B04EA34}" srcOrd="5" destOrd="0" parTransId="{E9C9EE3F-636C-4A0C-93DA-FB34F1310B86}" sibTransId="{24814221-F2CD-49F7-A258-E348905EEA7E}"/>
    <dgm:cxn modelId="{5AB84C26-5614-492A-83FC-536B4D39D73B}" srcId="{2D6578A2-0985-4BAD-A5C2-AC7A81E8A59E}" destId="{CDFBC2B7-67C3-4EBA-BA20-8BD48F1F9B53}" srcOrd="2" destOrd="0" parTransId="{0E4450DB-2924-47B8-9C12-7E27D5422378}" sibTransId="{2C01EB1A-30D7-42EF-B0B4-4FD00FEEA716}"/>
    <dgm:cxn modelId="{6F03C973-C353-497C-9D03-4BE19F7B709C}" type="presOf" srcId="{C4361C1D-AC7C-4D40-B0EE-85A27D6A7DD2}" destId="{A5996193-42D7-431F-A1A3-F0CA798A6D7A}" srcOrd="0" destOrd="0" presId="urn:microsoft.com/office/officeart/2005/8/layout/cycle2"/>
    <dgm:cxn modelId="{104AC215-BD25-481B-8B6D-A6C98131556F}" type="presOf" srcId="{2C01EB1A-30D7-42EF-B0B4-4FD00FEEA716}" destId="{3210AB8D-46A2-4F48-A22A-411149467A87}" srcOrd="0" destOrd="0" presId="urn:microsoft.com/office/officeart/2005/8/layout/cycle2"/>
    <dgm:cxn modelId="{B6CDB930-E39D-40D4-9179-03888810BB2B}" type="presOf" srcId="{43A3CAC2-A04E-4F4A-999E-29BD77F8E04C}" destId="{2B48B536-18D3-4D6D-A2BB-95A868915747}" srcOrd="0" destOrd="0" presId="urn:microsoft.com/office/officeart/2005/8/layout/cycle2"/>
    <dgm:cxn modelId="{87524C96-F39D-445A-8C9D-4BD1DAF56C78}" type="presOf" srcId="{43A3CAC2-A04E-4F4A-999E-29BD77F8E04C}" destId="{868AFCBB-6D59-4F79-A66A-3F14C46BF670}" srcOrd="1" destOrd="0" presId="urn:microsoft.com/office/officeart/2005/8/layout/cycle2"/>
    <dgm:cxn modelId="{BBA06291-6363-4423-A378-1B4B1EAF34EF}" type="presOf" srcId="{143CC109-6782-42D3-AB76-5C43828FF1E2}" destId="{4337FBD1-85A2-4141-B125-A37AFEEAB8AE}" srcOrd="0" destOrd="0" presId="urn:microsoft.com/office/officeart/2005/8/layout/cycle2"/>
    <dgm:cxn modelId="{FF16E0ED-B6FD-4E4A-869A-8B4A7BEA0F4C}" srcId="{2D6578A2-0985-4BAD-A5C2-AC7A81E8A59E}" destId="{A9FC02D5-A459-445A-9220-97D3A7B326A7}" srcOrd="4" destOrd="0" parTransId="{18389F8F-7FEB-4DA3-8D68-D9D5C34646FA}" sibTransId="{0D7FDCA2-FBAC-4A81-AC25-013E3D90003C}"/>
    <dgm:cxn modelId="{4647AFC1-7A86-4F01-96AB-193C68063EB7}" type="presOf" srcId="{A9FC02D5-A459-445A-9220-97D3A7B326A7}" destId="{6D0C443F-1751-4717-8B75-3DDC5BF89A38}" srcOrd="0" destOrd="0" presId="urn:microsoft.com/office/officeart/2005/8/layout/cycle2"/>
    <dgm:cxn modelId="{7E2CDAD6-FE50-45D2-8757-728E5DE8DB22}" type="presOf" srcId="{E81311B4-0C9A-4551-AF74-624628D6D2AD}" destId="{D2E98056-9AC9-4D7F-B207-D81574FFE19F}" srcOrd="0" destOrd="0" presId="urn:microsoft.com/office/officeart/2005/8/layout/cycle2"/>
    <dgm:cxn modelId="{8875667D-AD98-49B7-827F-C81458F1DC2C}" srcId="{2D6578A2-0985-4BAD-A5C2-AC7A81E8A59E}" destId="{016E25D3-57FA-46AB-B8E4-61A0AD408626}" srcOrd="0" destOrd="0" parTransId="{CE4ECEC0-87AE-4F5F-A39F-8A489F5FF2E7}" sibTransId="{511A0733-78E0-4205-B545-E4390E8830BB}"/>
    <dgm:cxn modelId="{BB1401A1-E0E3-4BE4-B4F4-E5B9F48C96B2}" type="presOf" srcId="{2C01EB1A-30D7-42EF-B0B4-4FD00FEEA716}" destId="{20D913B1-A3CC-452F-BCF3-50841B732BD6}" srcOrd="1" destOrd="0" presId="urn:microsoft.com/office/officeart/2005/8/layout/cycle2"/>
    <dgm:cxn modelId="{09ACF87C-B498-4ACE-99DA-02878063E9A5}" type="presOf" srcId="{0D7FDCA2-FBAC-4A81-AC25-013E3D90003C}" destId="{26570FF1-98B9-43EE-B28B-76BFFAE59704}" srcOrd="0" destOrd="0" presId="urn:microsoft.com/office/officeart/2005/8/layout/cycle2"/>
    <dgm:cxn modelId="{C7E9DED8-2278-4EDA-B559-CDC5B9705FEE}" type="presOf" srcId="{FD0F17A4-492C-46B0-840A-527153C93F6A}" destId="{6680A8AF-73D8-48BE-936C-7D053DA3EB9B}" srcOrd="0" destOrd="0" presId="urn:microsoft.com/office/officeart/2005/8/layout/cycle2"/>
    <dgm:cxn modelId="{4927B3C1-5D62-4D56-8FE9-9255E1A4FD0A}" type="presOf" srcId="{0D7FDCA2-FBAC-4A81-AC25-013E3D90003C}" destId="{0ABD0A2F-2683-4E77-8412-85EDE6309D3D}" srcOrd="1" destOrd="0" presId="urn:microsoft.com/office/officeart/2005/8/layout/cycle2"/>
    <dgm:cxn modelId="{BE111DE7-07F7-4955-A3FC-1A6BFABCDF2F}" type="presOf" srcId="{C8428ECA-2A29-4B48-82EB-27AABACD01F1}" destId="{2DA71FFF-5088-4799-8E5C-0071BF617171}" srcOrd="1" destOrd="0" presId="urn:microsoft.com/office/officeart/2005/8/layout/cycle2"/>
    <dgm:cxn modelId="{7FDD47B3-C01E-4B4D-884B-64908FB1DBE9}" srcId="{2D6578A2-0985-4BAD-A5C2-AC7A81E8A59E}" destId="{FD0F17A4-492C-46B0-840A-527153C93F6A}" srcOrd="1" destOrd="0" parTransId="{B7029003-B106-4C41-B046-CE91D23E2BBA}" sibTransId="{771B5714-EADD-47A2-8DA7-C1F0FAE53F97}"/>
    <dgm:cxn modelId="{7FAF30DC-474D-4136-B43F-46232DF85232}" srcId="{2D6578A2-0985-4BAD-A5C2-AC7A81E8A59E}" destId="{C4361C1D-AC7C-4D40-B0EE-85A27D6A7DD2}" srcOrd="3" destOrd="0" parTransId="{820F8490-6F4D-438E-B7AE-7BFD40AC8E53}" sibTransId="{5F7A044D-9845-453E-9599-C6799A69BF5F}"/>
    <dgm:cxn modelId="{3BC3C625-56D7-414D-8950-1C4D774910AE}" type="presOf" srcId="{2D6578A2-0985-4BAD-A5C2-AC7A81E8A59E}" destId="{5FEE92EA-AAF5-4924-8AD1-6AF4B35DD253}" srcOrd="0" destOrd="0" presId="urn:microsoft.com/office/officeart/2005/8/layout/cycle2"/>
    <dgm:cxn modelId="{2D527FF6-0E03-4E44-96A6-55472005FD2A}" type="presOf" srcId="{5F7A044D-9845-453E-9599-C6799A69BF5F}" destId="{2588BC32-5DD1-43D5-A014-E15DCB5280EA}" srcOrd="1" destOrd="0" presId="urn:microsoft.com/office/officeart/2005/8/layout/cycle2"/>
    <dgm:cxn modelId="{DAC1473B-43A0-471C-A557-CBC030F0F504}" type="presOf" srcId="{24814221-F2CD-49F7-A258-E348905EEA7E}" destId="{5EF338BF-68F9-4F0A-AD52-63301E69AEF3}" srcOrd="0" destOrd="0" presId="urn:microsoft.com/office/officeart/2005/8/layout/cycle2"/>
    <dgm:cxn modelId="{EBF4BB6D-CF99-46F6-95B8-33DFB47B7F4D}" type="presOf" srcId="{016E25D3-57FA-46AB-B8E4-61A0AD408626}" destId="{BB63239A-AA0C-40D9-A9DD-8BDB63A7BF20}" srcOrd="0" destOrd="0" presId="urn:microsoft.com/office/officeart/2005/8/layout/cycle2"/>
    <dgm:cxn modelId="{E6877894-AA3F-4802-A43E-C1DD7CFF272C}" type="presOf" srcId="{5F7A044D-9845-453E-9599-C6799A69BF5F}" destId="{54676607-F619-4CE9-AE9A-FCEC5D12D6D2}" srcOrd="0" destOrd="0" presId="urn:microsoft.com/office/officeart/2005/8/layout/cycle2"/>
    <dgm:cxn modelId="{D1C36C0F-C0E3-4AA4-9CDD-8A2E1625574D}" type="presOf" srcId="{C8428ECA-2A29-4B48-82EB-27AABACD01F1}" destId="{1D12E7BF-553A-4E4A-8EB6-584B7BBA9B11}" srcOrd="0" destOrd="0" presId="urn:microsoft.com/office/officeart/2005/8/layout/cycle2"/>
    <dgm:cxn modelId="{4A540F54-4D9F-448F-9CB1-39F592AB3898}" srcId="{2D6578A2-0985-4BAD-A5C2-AC7A81E8A59E}" destId="{143CC109-6782-42D3-AB76-5C43828FF1E2}" srcOrd="6" destOrd="0" parTransId="{46251EF5-AACF-4AC8-95A0-3B22C688E772}" sibTransId="{C8428ECA-2A29-4B48-82EB-27AABACD01F1}"/>
    <dgm:cxn modelId="{916A5081-E5D3-4D2A-8FBC-A7C15E355ACF}" type="presOf" srcId="{CDFBC2B7-67C3-4EBA-BA20-8BD48F1F9B53}" destId="{2EFDB1DB-5F15-471E-A722-7F68690E91C2}" srcOrd="0" destOrd="0" presId="urn:microsoft.com/office/officeart/2005/8/layout/cycle2"/>
    <dgm:cxn modelId="{7BA0B237-9367-4C92-8E5C-FCB42F181FED}" type="presOf" srcId="{402E9CDA-41DB-484D-9F9E-52E74B04EA34}" destId="{AE45C065-2CF7-4DFB-A4E7-28827671426E}" srcOrd="0" destOrd="0" presId="urn:microsoft.com/office/officeart/2005/8/layout/cycle2"/>
    <dgm:cxn modelId="{B48F783D-8A3E-4692-AC75-DB4B329DE904}" type="presOf" srcId="{771B5714-EADD-47A2-8DA7-C1F0FAE53F97}" destId="{E542F8B2-369F-48CA-BD41-794EA8BD09F2}" srcOrd="0" destOrd="0" presId="urn:microsoft.com/office/officeart/2005/8/layout/cycle2"/>
    <dgm:cxn modelId="{1896052B-A31F-435C-809D-8A4025C2DAEF}" type="presParOf" srcId="{5FEE92EA-AAF5-4924-8AD1-6AF4B35DD253}" destId="{BB63239A-AA0C-40D9-A9DD-8BDB63A7BF20}" srcOrd="0" destOrd="0" presId="urn:microsoft.com/office/officeart/2005/8/layout/cycle2"/>
    <dgm:cxn modelId="{85FE521B-AA7F-466A-92C8-45A64FE9ED13}" type="presParOf" srcId="{5FEE92EA-AAF5-4924-8AD1-6AF4B35DD253}" destId="{74D19059-A905-4B8E-84A3-DAC8C6DD4693}" srcOrd="1" destOrd="0" presId="urn:microsoft.com/office/officeart/2005/8/layout/cycle2"/>
    <dgm:cxn modelId="{E450F138-8029-4A81-9DC5-7B155379F62B}" type="presParOf" srcId="{74D19059-A905-4B8E-84A3-DAC8C6DD4693}" destId="{89D37B11-B6C1-4B04-8347-D42225C2AC75}" srcOrd="0" destOrd="0" presId="urn:microsoft.com/office/officeart/2005/8/layout/cycle2"/>
    <dgm:cxn modelId="{CD1A94B4-54EC-4957-957E-0BA2D0C19E97}" type="presParOf" srcId="{5FEE92EA-AAF5-4924-8AD1-6AF4B35DD253}" destId="{6680A8AF-73D8-48BE-936C-7D053DA3EB9B}" srcOrd="2" destOrd="0" presId="urn:microsoft.com/office/officeart/2005/8/layout/cycle2"/>
    <dgm:cxn modelId="{9AF9F419-914C-42FF-832C-B54DB6C09E6D}" type="presParOf" srcId="{5FEE92EA-AAF5-4924-8AD1-6AF4B35DD253}" destId="{E542F8B2-369F-48CA-BD41-794EA8BD09F2}" srcOrd="3" destOrd="0" presId="urn:microsoft.com/office/officeart/2005/8/layout/cycle2"/>
    <dgm:cxn modelId="{6548544B-782E-477A-8779-A43F0DCDCD58}" type="presParOf" srcId="{E542F8B2-369F-48CA-BD41-794EA8BD09F2}" destId="{D4FF4DA8-3ECE-4809-9489-27F9D91769A9}" srcOrd="0" destOrd="0" presId="urn:microsoft.com/office/officeart/2005/8/layout/cycle2"/>
    <dgm:cxn modelId="{0E4663EB-ACFE-4DC4-BB27-262A1584D264}" type="presParOf" srcId="{5FEE92EA-AAF5-4924-8AD1-6AF4B35DD253}" destId="{2EFDB1DB-5F15-471E-A722-7F68690E91C2}" srcOrd="4" destOrd="0" presId="urn:microsoft.com/office/officeart/2005/8/layout/cycle2"/>
    <dgm:cxn modelId="{BF2BA3A7-5151-4B1C-BD6E-FCB9BB98703B}" type="presParOf" srcId="{5FEE92EA-AAF5-4924-8AD1-6AF4B35DD253}" destId="{3210AB8D-46A2-4F48-A22A-411149467A87}" srcOrd="5" destOrd="0" presId="urn:microsoft.com/office/officeart/2005/8/layout/cycle2"/>
    <dgm:cxn modelId="{4C5BFF5A-5900-4CF0-B980-C93EBB96A5A2}" type="presParOf" srcId="{3210AB8D-46A2-4F48-A22A-411149467A87}" destId="{20D913B1-A3CC-452F-BCF3-50841B732BD6}" srcOrd="0" destOrd="0" presId="urn:microsoft.com/office/officeart/2005/8/layout/cycle2"/>
    <dgm:cxn modelId="{5F893F37-497F-4396-B618-DD2DC725199A}" type="presParOf" srcId="{5FEE92EA-AAF5-4924-8AD1-6AF4B35DD253}" destId="{A5996193-42D7-431F-A1A3-F0CA798A6D7A}" srcOrd="6" destOrd="0" presId="urn:microsoft.com/office/officeart/2005/8/layout/cycle2"/>
    <dgm:cxn modelId="{81AD0B08-27B1-497D-898E-1D4D0E45B0B1}" type="presParOf" srcId="{5FEE92EA-AAF5-4924-8AD1-6AF4B35DD253}" destId="{54676607-F619-4CE9-AE9A-FCEC5D12D6D2}" srcOrd="7" destOrd="0" presId="urn:microsoft.com/office/officeart/2005/8/layout/cycle2"/>
    <dgm:cxn modelId="{5FC8D9B4-24D9-44D2-979B-B49FA100AF8D}" type="presParOf" srcId="{54676607-F619-4CE9-AE9A-FCEC5D12D6D2}" destId="{2588BC32-5DD1-43D5-A014-E15DCB5280EA}" srcOrd="0" destOrd="0" presId="urn:microsoft.com/office/officeart/2005/8/layout/cycle2"/>
    <dgm:cxn modelId="{05E0D8BC-A955-455A-962B-3840BF306E18}" type="presParOf" srcId="{5FEE92EA-AAF5-4924-8AD1-6AF4B35DD253}" destId="{6D0C443F-1751-4717-8B75-3DDC5BF89A38}" srcOrd="8" destOrd="0" presId="urn:microsoft.com/office/officeart/2005/8/layout/cycle2"/>
    <dgm:cxn modelId="{535BAC30-FEF0-414B-A22B-A81C0C9ADB0F}" type="presParOf" srcId="{5FEE92EA-AAF5-4924-8AD1-6AF4B35DD253}" destId="{26570FF1-98B9-43EE-B28B-76BFFAE59704}" srcOrd="9" destOrd="0" presId="urn:microsoft.com/office/officeart/2005/8/layout/cycle2"/>
    <dgm:cxn modelId="{1E558ED9-4FA7-4E6C-BD2A-6D1921AE996A}" type="presParOf" srcId="{26570FF1-98B9-43EE-B28B-76BFFAE59704}" destId="{0ABD0A2F-2683-4E77-8412-85EDE6309D3D}" srcOrd="0" destOrd="0" presId="urn:microsoft.com/office/officeart/2005/8/layout/cycle2"/>
    <dgm:cxn modelId="{461AB01E-3709-4FBE-980F-F9EA56B417AA}" type="presParOf" srcId="{5FEE92EA-AAF5-4924-8AD1-6AF4B35DD253}" destId="{AE45C065-2CF7-4DFB-A4E7-28827671426E}" srcOrd="10" destOrd="0" presId="urn:microsoft.com/office/officeart/2005/8/layout/cycle2"/>
    <dgm:cxn modelId="{2D040B08-31D8-480B-A6D8-A6C7E5D31C6D}" type="presParOf" srcId="{5FEE92EA-AAF5-4924-8AD1-6AF4B35DD253}" destId="{5EF338BF-68F9-4F0A-AD52-63301E69AEF3}" srcOrd="11" destOrd="0" presId="urn:microsoft.com/office/officeart/2005/8/layout/cycle2"/>
    <dgm:cxn modelId="{B7F98081-D240-49B7-88A3-44803C743CFA}" type="presParOf" srcId="{5EF338BF-68F9-4F0A-AD52-63301E69AEF3}" destId="{B27744A5-571E-4F6B-9053-697504DA2FEA}" srcOrd="0" destOrd="0" presId="urn:microsoft.com/office/officeart/2005/8/layout/cycle2"/>
    <dgm:cxn modelId="{7F55336E-72E3-472E-8B9D-C5B909A59213}" type="presParOf" srcId="{5FEE92EA-AAF5-4924-8AD1-6AF4B35DD253}" destId="{4337FBD1-85A2-4141-B125-A37AFEEAB8AE}" srcOrd="12" destOrd="0" presId="urn:microsoft.com/office/officeart/2005/8/layout/cycle2"/>
    <dgm:cxn modelId="{D81DBFC6-5CF6-46D0-BDD5-D089004031EC}" type="presParOf" srcId="{5FEE92EA-AAF5-4924-8AD1-6AF4B35DD253}" destId="{1D12E7BF-553A-4E4A-8EB6-584B7BBA9B11}" srcOrd="13" destOrd="0" presId="urn:microsoft.com/office/officeart/2005/8/layout/cycle2"/>
    <dgm:cxn modelId="{FA059838-0C6A-4D3A-9FA4-E415C61C0B45}" type="presParOf" srcId="{1D12E7BF-553A-4E4A-8EB6-584B7BBA9B11}" destId="{2DA71FFF-5088-4799-8E5C-0071BF617171}" srcOrd="0" destOrd="0" presId="urn:microsoft.com/office/officeart/2005/8/layout/cycle2"/>
    <dgm:cxn modelId="{48527AAA-B0E1-480E-AB73-201AA92EC117}" type="presParOf" srcId="{5FEE92EA-AAF5-4924-8AD1-6AF4B35DD253}" destId="{D2E98056-9AC9-4D7F-B207-D81574FFE19F}" srcOrd="14" destOrd="0" presId="urn:microsoft.com/office/officeart/2005/8/layout/cycle2"/>
    <dgm:cxn modelId="{15671126-E7B9-4055-B4CD-7F10BB50DC22}" type="presParOf" srcId="{5FEE92EA-AAF5-4924-8AD1-6AF4B35DD253}" destId="{2B48B536-18D3-4D6D-A2BB-95A868915747}" srcOrd="15" destOrd="0" presId="urn:microsoft.com/office/officeart/2005/8/layout/cycle2"/>
    <dgm:cxn modelId="{C6873610-D5DC-4F3E-A6D3-A7D0F0335A81}" type="presParOf" srcId="{2B48B536-18D3-4D6D-A2BB-95A868915747}" destId="{868AFCBB-6D59-4F79-A66A-3F14C46BF6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3239A-AA0C-40D9-A9DD-8BDB63A7BF20}">
      <dsp:nvSpPr>
        <dsp:cNvPr id="0" name=""/>
        <dsp:cNvSpPr/>
      </dsp:nvSpPr>
      <dsp:spPr>
        <a:xfrm>
          <a:off x="3145542" y="-114573"/>
          <a:ext cx="1571638" cy="1444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200 miliardów to szacowana liczba gwiazd w Drodze Mlecznej – galaktyce, do której należy też nasze słońce.</a:t>
          </a:r>
          <a:endParaRPr lang="pl-PL" sz="900" kern="1200" dirty="0"/>
        </a:p>
      </dsp:txBody>
      <dsp:txXfrm>
        <a:off x="3145542" y="-114573"/>
        <a:ext cx="1571638" cy="1444533"/>
      </dsp:txXfrm>
    </dsp:sp>
    <dsp:sp modelId="{74D19059-A905-4B8E-84A3-DAC8C6DD4693}">
      <dsp:nvSpPr>
        <dsp:cNvPr id="0" name=""/>
        <dsp:cNvSpPr/>
      </dsp:nvSpPr>
      <dsp:spPr>
        <a:xfrm rot="12150000">
          <a:off x="4527908" y="707449"/>
          <a:ext cx="89102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2150000">
        <a:off x="4527908" y="707449"/>
        <a:ext cx="89102" cy="331589"/>
      </dsp:txXfrm>
    </dsp:sp>
    <dsp:sp modelId="{6680A8AF-73D8-48BE-936C-7D053DA3EB9B}">
      <dsp:nvSpPr>
        <dsp:cNvPr id="0" name=""/>
        <dsp:cNvSpPr/>
      </dsp:nvSpPr>
      <dsp:spPr>
        <a:xfrm>
          <a:off x="4371903" y="500065"/>
          <a:ext cx="1845477" cy="1344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67 księżyców krąży wokół największej planety Układu Słonecznego – Jowisza.</a:t>
          </a:r>
          <a:endParaRPr lang="pl-PL" sz="900" kern="1200" dirty="0"/>
        </a:p>
      </dsp:txBody>
      <dsp:txXfrm>
        <a:off x="4371903" y="500065"/>
        <a:ext cx="1845477" cy="1344634"/>
      </dsp:txXfrm>
    </dsp:sp>
    <dsp:sp modelId="{E542F8B2-369F-48CA-BD41-794EA8BD09F2}">
      <dsp:nvSpPr>
        <dsp:cNvPr id="0" name=""/>
        <dsp:cNvSpPr/>
      </dsp:nvSpPr>
      <dsp:spPr>
        <a:xfrm rot="4050000">
          <a:off x="5556351" y="1677862"/>
          <a:ext cx="32683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4050000">
        <a:off x="5556351" y="1677862"/>
        <a:ext cx="32683" cy="331589"/>
      </dsp:txXfrm>
    </dsp:sp>
    <dsp:sp modelId="{2EFDB1DB-5F15-471E-A722-7F68690E91C2}">
      <dsp:nvSpPr>
        <dsp:cNvPr id="0" name=""/>
        <dsp:cNvSpPr/>
      </dsp:nvSpPr>
      <dsp:spPr>
        <a:xfrm>
          <a:off x="4572585" y="1857386"/>
          <a:ext cx="2573492" cy="1356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100 000 lat wędruje światło z jednego krańca Drogi Mlecznej na  przeciwległy</a:t>
          </a:r>
          <a:endParaRPr lang="pl-PL" sz="1000" kern="1200" dirty="0"/>
        </a:p>
      </dsp:txBody>
      <dsp:txXfrm>
        <a:off x="4572585" y="1857386"/>
        <a:ext cx="2573492" cy="1356551"/>
      </dsp:txXfrm>
    </dsp:sp>
    <dsp:sp modelId="{3210AB8D-46A2-4F48-A22A-411149467A87}">
      <dsp:nvSpPr>
        <dsp:cNvPr id="0" name=""/>
        <dsp:cNvSpPr/>
      </dsp:nvSpPr>
      <dsp:spPr>
        <a:xfrm rot="17550000">
          <a:off x="5560461" y="2894910"/>
          <a:ext cx="162781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7550000">
        <a:off x="5560461" y="2894910"/>
        <a:ext cx="162781" cy="331589"/>
      </dsp:txXfrm>
    </dsp:sp>
    <dsp:sp modelId="{A5996193-42D7-431F-A1A3-F0CA798A6D7A}">
      <dsp:nvSpPr>
        <dsp:cNvPr id="0" name=""/>
        <dsp:cNvSpPr/>
      </dsp:nvSpPr>
      <dsp:spPr>
        <a:xfrm>
          <a:off x="4045589" y="2857519"/>
          <a:ext cx="2498105" cy="2082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90 stopni Celsjusza to temperatura najchłodniejszej jak dotąd zaobserwowanej gwiazdy, położonej około 75 lat świetlnych od Ziemi. Temperaturę większości gwiazd liczy się w tysiącach stopni. </a:t>
          </a:r>
          <a:endParaRPr lang="pl-PL" sz="1000" kern="1200" dirty="0"/>
        </a:p>
      </dsp:txBody>
      <dsp:txXfrm>
        <a:off x="4045589" y="2857519"/>
        <a:ext cx="2498105" cy="2082846"/>
      </dsp:txXfrm>
    </dsp:sp>
    <dsp:sp modelId="{54676607-F619-4CE9-AE9A-FCEC5D12D6D2}">
      <dsp:nvSpPr>
        <dsp:cNvPr id="0" name=""/>
        <dsp:cNvSpPr/>
      </dsp:nvSpPr>
      <dsp:spPr>
        <a:xfrm rot="20250000">
          <a:off x="4249089" y="4122424"/>
          <a:ext cx="211511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20250000">
        <a:off x="4249089" y="4122424"/>
        <a:ext cx="211511" cy="331589"/>
      </dsp:txXfrm>
    </dsp:sp>
    <dsp:sp modelId="{6D0C443F-1751-4717-8B75-3DDC5BF89A38}">
      <dsp:nvSpPr>
        <dsp:cNvPr id="0" name=""/>
        <dsp:cNvSpPr/>
      </dsp:nvSpPr>
      <dsp:spPr>
        <a:xfrm>
          <a:off x="3214710" y="3972387"/>
          <a:ext cx="1433303" cy="982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1 łyżeczka materii z wnętrza gwiazdy typu biały karzeł waży od 5 do 15 ton</a:t>
          </a:r>
          <a:endParaRPr lang="pl-PL" sz="900" kern="1200" dirty="0"/>
        </a:p>
      </dsp:txBody>
      <dsp:txXfrm>
        <a:off x="3214710" y="3972387"/>
        <a:ext cx="1433303" cy="982488"/>
      </dsp:txXfrm>
    </dsp:sp>
    <dsp:sp modelId="{26570FF1-98B9-43EE-B28B-76BFFAE59704}">
      <dsp:nvSpPr>
        <dsp:cNvPr id="0" name=""/>
        <dsp:cNvSpPr/>
      </dsp:nvSpPr>
      <dsp:spPr>
        <a:xfrm rot="1489322">
          <a:off x="3337410" y="4023192"/>
          <a:ext cx="330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489322">
        <a:off x="3337410" y="4023192"/>
        <a:ext cx="330" cy="331589"/>
      </dsp:txXfrm>
    </dsp:sp>
    <dsp:sp modelId="{AE45C065-2CF7-4DFB-A4E7-28827671426E}">
      <dsp:nvSpPr>
        <dsp:cNvPr id="0" name=""/>
        <dsp:cNvSpPr/>
      </dsp:nvSpPr>
      <dsp:spPr>
        <a:xfrm>
          <a:off x="1645347" y="3187346"/>
          <a:ext cx="1845467" cy="1291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464 stopnie Celsjusza to temperatura  powierzchni Wenus. Wystarczająco gorąco, by topiły się tam metale, jak cynk, cyna, czy ołów. </a:t>
          </a:r>
          <a:endParaRPr lang="pl-PL" sz="1000" b="1" kern="1200" dirty="0"/>
        </a:p>
      </dsp:txBody>
      <dsp:txXfrm>
        <a:off x="1645347" y="3187346"/>
        <a:ext cx="1845467" cy="1291452"/>
      </dsp:txXfrm>
    </dsp:sp>
    <dsp:sp modelId="{5EF338BF-68F9-4F0A-AD52-63301E69AEF3}">
      <dsp:nvSpPr>
        <dsp:cNvPr id="0" name=""/>
        <dsp:cNvSpPr/>
      </dsp:nvSpPr>
      <dsp:spPr>
        <a:xfrm rot="15082116">
          <a:off x="2348464" y="3030346"/>
          <a:ext cx="9755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5082116">
        <a:off x="2348464" y="3030346"/>
        <a:ext cx="9755" cy="331589"/>
      </dsp:txXfrm>
    </dsp:sp>
    <dsp:sp modelId="{4337FBD1-85A2-4141-B125-A37AFEEAB8AE}">
      <dsp:nvSpPr>
        <dsp:cNvPr id="0" name=""/>
        <dsp:cNvSpPr/>
      </dsp:nvSpPr>
      <dsp:spPr>
        <a:xfrm>
          <a:off x="1216715" y="1901458"/>
          <a:ext cx="1839739" cy="1303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bg1"/>
              </a:solidFill>
            </a:rPr>
            <a:t>42 lata ziemskie trwa na Uranie  </a:t>
          </a:r>
          <a:r>
            <a:rPr lang="pl-PL" sz="1000" kern="1200" dirty="0" smtClean="0"/>
            <a:t>zima (tyle samo pora letnia).</a:t>
          </a:r>
        </a:p>
      </dsp:txBody>
      <dsp:txXfrm>
        <a:off x="1216715" y="1901458"/>
        <a:ext cx="1839739" cy="1303536"/>
      </dsp:txXfrm>
    </dsp:sp>
    <dsp:sp modelId="{1D12E7BF-553A-4E4A-8EB6-584B7BBA9B11}">
      <dsp:nvSpPr>
        <dsp:cNvPr id="0" name=""/>
        <dsp:cNvSpPr/>
      </dsp:nvSpPr>
      <dsp:spPr>
        <a:xfrm rot="6441201">
          <a:off x="2334748" y="1751854"/>
          <a:ext cx="892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6441201">
        <a:off x="2334748" y="1751854"/>
        <a:ext cx="892" cy="331589"/>
      </dsp:txXfrm>
    </dsp:sp>
    <dsp:sp modelId="{D2E98056-9AC9-4D7F-B207-D81574FFE19F}">
      <dsp:nvSpPr>
        <dsp:cNvPr id="0" name=""/>
        <dsp:cNvSpPr/>
      </dsp:nvSpPr>
      <dsp:spPr>
        <a:xfrm>
          <a:off x="1645347" y="401266"/>
          <a:ext cx="1845467" cy="1542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250 milionów kilometrów to szacowana długość ogona Wielkiej Komety obserwowanej w 1843 roku. Mniejsza odległość dzieli Ziemię od Marsa.</a:t>
          </a:r>
        </a:p>
      </dsp:txBody>
      <dsp:txXfrm>
        <a:off x="1645347" y="401266"/>
        <a:ext cx="1845467" cy="1542232"/>
      </dsp:txXfrm>
    </dsp:sp>
    <dsp:sp modelId="{2B48B536-18D3-4D6D-A2BB-95A868915747}">
      <dsp:nvSpPr>
        <dsp:cNvPr id="0" name=""/>
        <dsp:cNvSpPr/>
      </dsp:nvSpPr>
      <dsp:spPr>
        <a:xfrm rot="9450000">
          <a:off x="3255980" y="700276"/>
          <a:ext cx="103201" cy="331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9450000">
        <a:off x="3255980" y="700276"/>
        <a:ext cx="103201" cy="33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B5F-A49F-49D0-90C2-C296C839301D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DF3A-5ABF-4CE3-B625-83B8F6BF36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DF3A-5ABF-4CE3-B625-83B8F6BF36F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DF3A-5ABF-4CE3-B625-83B8F6BF36F2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CF6E-A867-477E-A698-4B57405C3AE2}" type="datetimeFigureOut">
              <a:rPr lang="pl-PL" smtClean="0"/>
              <a:pPr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F3BC-3AC4-4AC3-9DBC-0568BDB791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3286148"/>
          </a:xfr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Ś W I A T </a:t>
            </a:r>
            <a:b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W   </a:t>
            </a:r>
            <a:b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L I C Z B A C H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o znaczą liczby pojawiające się w snach? Sennik - Znaczenie snu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7286676" cy="2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857752" y="614364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                  </a:t>
            </a:r>
          </a:p>
          <a:p>
            <a:r>
              <a:rPr lang="pl-PL" sz="1200" dirty="0" smtClean="0"/>
              <a:t>      </a:t>
            </a:r>
            <a:r>
              <a:rPr lang="pl-PL" sz="1200" dirty="0" smtClean="0">
                <a:latin typeface="Algerian" pitchFamily="82" charset="0"/>
              </a:rPr>
              <a:t>Opracowała: Maria Królikowska</a:t>
            </a:r>
            <a:endParaRPr lang="pl-PL" sz="1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ulkany na Islandii | Wszystko co musisz o nich wiedzieć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G N I E W    P R Z Y R O D Y 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14612" y="1714488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1 170 stopni Celsjusza to temperatura, jaką osiąga wypływająca z wulkanu lawa – dość by stopić większość metali.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250 milionów wywrotek byłoby potrzebnych do wywiezienia skał, które osunęły się po erupcji ze zboczy wulkanu St. Helens w amerykańskim stanie Washington.</a:t>
            </a:r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2714620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50 metrów wysokości osiągnął w ciągu zaledwie 24 godzin stożek wulkanu </a:t>
            </a:r>
            <a:r>
              <a:rPr lang="pl-PL" sz="1200" dirty="0" err="1" smtClean="0"/>
              <a:t>Paracutin</a:t>
            </a:r>
            <a:r>
              <a:rPr lang="pl-PL" sz="1200" dirty="0" smtClean="0"/>
              <a:t>, który wyrósł  na polu kukurydzy w Meksyku w 1943 roku. Przez następny tydzień wskutek kilku erupcji powiększył dwukrotnie wysokość, a 9 lat później doszedł do 424 metrów. 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4 800 km – z takiej odległości można było usłyszeć huk wybuchu indonezyjskiego wulkanu </a:t>
            </a:r>
            <a:r>
              <a:rPr lang="pl-PL" sz="1200" dirty="0" err="1" smtClean="0"/>
              <a:t>Karakatau</a:t>
            </a:r>
            <a:r>
              <a:rPr lang="pl-PL" sz="1200" dirty="0" smtClean="0"/>
              <a:t> w 1883 roku, uznawanego za najgłośniejszy hałas w dziejach.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93% ludzi zasypanych przez lawiny ma szanse na przeżycie, jeśli zostaną odkopani w ciągu 15 minut.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 mieszkańców miasta Saint-Pierre na karaibskiej Martynice przeżyło w 1902 roku wybuch wulkanu </a:t>
            </a:r>
            <a:r>
              <a:rPr lang="pl-PL" sz="1200" dirty="0" err="1" smtClean="0"/>
              <a:t>Montagne</a:t>
            </a:r>
            <a:r>
              <a:rPr lang="pl-PL" sz="1200" dirty="0" smtClean="0"/>
              <a:t> </a:t>
            </a:r>
            <a:r>
              <a:rPr lang="pl-PL" sz="1200" dirty="0" err="1" smtClean="0"/>
              <a:t>Pel’ee</a:t>
            </a:r>
            <a:r>
              <a:rPr lang="pl-PL" sz="1200" dirty="0" smtClean="0"/>
              <a:t>. Jednym z nich był pensjonariusz więzienia, zamknięty w celi z grubych kamieni. Zginęło przeszło 20 tysięcy osób.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1 550 metrów niższa zrobiła się Góra </a:t>
            </a:r>
            <a:r>
              <a:rPr lang="pl-PL" sz="1200" dirty="0" err="1" smtClean="0"/>
              <a:t>Tambora</a:t>
            </a:r>
            <a:r>
              <a:rPr lang="pl-PL" sz="1200" dirty="0" smtClean="0"/>
              <a:t> w Indonezji, gdy w 1815 roku wybuchł wulkan na jej szczycie. Przed erupcją liczyła 4 300 metrów n.p.m. po wybuchu ma już tylko 2 851 metrów.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32 km – na taką wysokość wulkan </a:t>
            </a:r>
            <a:r>
              <a:rPr lang="pl-PL" sz="1200" dirty="0" err="1" smtClean="0"/>
              <a:t>Novarupta</a:t>
            </a:r>
            <a:r>
              <a:rPr lang="pl-PL" sz="1200" dirty="0" smtClean="0"/>
              <a:t> na Alasce wyrzucił do atmosfery popioły podczas wybuchu w 1912 roku. To przeszło dwa razy wyżej od pułapu, na którym latają samoloty pasażerskie.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 czyli wszystkie silniki Boeinga 747 linii British Airways zgasł w 1982 roku wskutek zatkania przez popioły wulkaniczne. Kapitan Eric </a:t>
            </a:r>
            <a:r>
              <a:rPr lang="pl-PL" sz="1200" dirty="0" err="1" smtClean="0"/>
              <a:t>Moody</a:t>
            </a:r>
            <a:r>
              <a:rPr lang="pl-PL" sz="1200" dirty="0" smtClean="0"/>
              <a:t>, pilotujący samolot, zachował spokój i przez 15 minut ostrożnie szybował, aż silniki ponownie zaskoczyły.  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G N I E W     P R Z Y R O D Y </a:t>
            </a:r>
            <a:endParaRPr lang="pl-PL" dirty="0"/>
          </a:p>
        </p:txBody>
      </p:sp>
      <p:pic>
        <p:nvPicPr>
          <p:cNvPr id="4" name="Symbol zastępczy zawartości 3" descr="Silne trzęsienie ziemi w Japonii. 3 mln domów bez prąd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00174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Tornado porwało kobietę w wannie. Wylądowała kilka metró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24622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642910" y="1142984"/>
            <a:ext cx="578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830 000 osób to szacowana liczba ofiar gigantycznego trzęsienia ziemi w chińskiej prowincji </a:t>
            </a:r>
            <a:r>
              <a:rPr lang="pl-PL" sz="1200" dirty="0" err="1" smtClean="0"/>
              <a:t>Shansi</a:t>
            </a:r>
            <a:r>
              <a:rPr lang="pl-PL" sz="1200" dirty="0" smtClean="0"/>
              <a:t> w 1556r. Uważa się, że była to najtragiczniejsza katastrofa w historii.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14 nadbrzeżnych państw znalazło się w zasięgu śmiertelnie groźnego tsunami wywołanego przez trzęsienie ziemi pod Oceanem Indyjskim 26.12.2004r. W tej katastrofie zginęło 200 tysięcy ludzi.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90% wszystkich trzęsień ziemi na świecie występuje na obrzeżach Oceanu Spokojnego, stąd ich nazwa – Pierścień Ognia.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20%  spośród około 500 000 trzęsień ziemi, zdarzających się rocznie na świecie, jest wyczuwalnych dla ludzi. Tylko około 100 spośród nich powoduje szkody.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86050" y="3143248"/>
            <a:ext cx="58579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5 kategorii huraganów odróżnia skala </a:t>
            </a:r>
            <a:r>
              <a:rPr lang="pl-PL" sz="1200" dirty="0" err="1" smtClean="0"/>
              <a:t>Saffira</a:t>
            </a:r>
            <a:r>
              <a:rPr lang="pl-PL" sz="1200" dirty="0" smtClean="0"/>
              <a:t> - Simpsona oparta na prędkości wiatru. Podczas huraganu najgorszej, czyli piątej kategorii wiatr wieje z prędkością ponad 250 km/h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12 700 km przebył w 1996r. Huragan  </a:t>
            </a:r>
            <a:r>
              <a:rPr lang="pl-PL" sz="1200" dirty="0" err="1" smtClean="0"/>
              <a:t>Faith</a:t>
            </a:r>
            <a:r>
              <a:rPr lang="pl-PL" sz="1200" dirty="0" smtClean="0"/>
              <a:t>. Zaczął się u wybrzeży Afryki i przetoczył się przez cały Atlantyk.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75 miliardów dolarów to szacowane straty, jakie spowodował niszczycielski huragan </a:t>
            </a:r>
            <a:r>
              <a:rPr lang="pl-PL" sz="1200" dirty="0" err="1" smtClean="0"/>
              <a:t>Katrina</a:t>
            </a:r>
            <a:r>
              <a:rPr lang="pl-PL" sz="1200" dirty="0" smtClean="0"/>
              <a:t> 2005r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1 500 km średnicy miał potężny huragan </a:t>
            </a:r>
            <a:r>
              <a:rPr lang="pl-PL" sz="1200" dirty="0" err="1" smtClean="0"/>
              <a:t>Sandy</a:t>
            </a:r>
            <a:r>
              <a:rPr lang="pl-PL" sz="1200" dirty="0" smtClean="0"/>
              <a:t> z 2012r.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5 liter nie stosuje Światowa Organizacja Meteorologiczna na początku nazw huraganów z powodu ograniczonej liczby dostępnych imion. Nieużywane litery to Q, U, X, Y oraz Z.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800 km/h to prędkość fal tsunami na otwartym oceanie.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1717 tornad przeszło przez Stany Zjednoczone w rekordowym 2004r.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 miliony boisk do piłki nożnej to odpowiednik obszaru, jaki co roku w samych tylko Stanach Zjednoczonych trawią pożary.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398 m w powietrzu przeleciał 19 – latek </a:t>
            </a:r>
            <a:r>
              <a:rPr lang="pl-PL" sz="1200" dirty="0" err="1" smtClean="0"/>
              <a:t>Matt</a:t>
            </a:r>
            <a:r>
              <a:rPr lang="pl-PL" sz="1200" dirty="0" smtClean="0"/>
              <a:t> </a:t>
            </a:r>
            <a:r>
              <a:rPr lang="pl-PL" sz="1200" dirty="0" err="1" smtClean="0"/>
              <a:t>Suter</a:t>
            </a:r>
            <a:r>
              <a:rPr lang="pl-PL" sz="1200" dirty="0" smtClean="0"/>
              <a:t> porwany przez tornado w 2006r. Przeżył tę przygodę i mógł ją opowiedzieć.</a:t>
            </a:r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endParaRPr 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l-PL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Ś  W  I  A  T      S  P  O  R  T  U</a:t>
            </a:r>
            <a:endParaRPr lang="pl-PL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Symbol zastępczy zawartości 3" descr="Overview - Eurosta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port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2841730" cy="171451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285984" y="1714488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10 cm szerokości ma gimnastyczna równoważnia. Sportowcy wykonują skoki i przewroty tak, by na niej wylądować.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12,2 cm średnicy ma środek tarczy w olimpijskich zawodach łuczniczych. Niby dużo, ale strzałę trzeba wystrzelić do celu z odległości 70 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320 km Na godzinę to prędkość, jaką osiąga lotka odbita przez najlepszych graczy w badmintona. To więcej niż szybki pociąg TGV.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0,4 s trwa lot piki mocno uderzonej z rzutu karnego do siatki w bramce.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110 m błotnistego trzęsawiska trzeba przebyć w jak najkrótszym czasie, by zostać mistrzem świata w pływaniu w błocie.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54 250 piłek tenisowych zużywa się w trakcie trwającego 2 tygodnie słynnego turnieju na kortach Wimbledonu w Anglii. Piłki zmienia się na nowe po pierwszych 7 gemach każdego meczu, a następnie co 9 gemów.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105,4 okrążenia stadionu (po 400 m każdej) potrzeba, by ukończyć dystans maratoński.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7,26 kg waży metalowy ciężarek używany w konkurencji pchnięcia kulą. Mieszcząca się w dłoni kula waży tyle co, dwie cegły.</a:t>
            </a:r>
          </a:p>
          <a:p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4714884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5 420 s to czas, w jakim David </a:t>
            </a:r>
            <a:r>
              <a:rPr lang="pl-PL" sz="1200" dirty="0" err="1" smtClean="0"/>
              <a:t>Weir</a:t>
            </a:r>
            <a:r>
              <a:rPr lang="pl-PL" sz="1200" dirty="0" smtClean="0"/>
              <a:t> podczas Paraolimpiady 2012 r. pokonał na wózku dystans maratonu, jadąc ze średnią prędkością 28 km/h.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3,75 miliona litrów wody (odpowiednik 46 875 pełnych wanien) potrzeba do wypełnienia basenu olimpijskiego, który ma  50 m długości.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6 gr. złota zawiera obecnie medal za zwycięstwo na igrzyskach olimpijskich. Reszta to srebro z domieszką miedzi.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31 bramek zdobyła Australia, rozbijając w 2001 r. zespól Samoa Amerykańskiego w eliminacjach do mistrzostw świata. Australijski napastnik Archie Thompson strzelił 13 goli.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K O S M O S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Symbol zastępczy zawartości 3" descr="Prywatne loty w Kosmos, czyli koniec państwowego monopolu | Robert De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5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Fototapeta rakieta nasa planeta gwiazda, Fototapety Kosmos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643314"/>
            <a:ext cx="20907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071802" y="1643050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536 minut – tyle trwał spacer w przestrzeni kosmicznej dwojga astronautów. Nazywali się </a:t>
            </a:r>
            <a:r>
              <a:rPr lang="pl-PL" sz="1200" dirty="0" err="1" smtClean="0"/>
              <a:t>Susan</a:t>
            </a:r>
            <a:r>
              <a:rPr lang="pl-PL" sz="1200" dirty="0" smtClean="0"/>
              <a:t> </a:t>
            </a:r>
            <a:r>
              <a:rPr lang="pl-PL" sz="1200" dirty="0" err="1" smtClean="0"/>
              <a:t>Helms</a:t>
            </a:r>
            <a:r>
              <a:rPr lang="pl-PL" sz="1200" dirty="0" smtClean="0"/>
              <a:t> i Jim </a:t>
            </a:r>
            <a:r>
              <a:rPr lang="pl-PL" sz="1200" dirty="0" err="1" smtClean="0"/>
              <a:t>Voss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14 milionów funtów zapłacił </a:t>
            </a:r>
            <a:r>
              <a:rPr lang="pl-PL" sz="1200" dirty="0" err="1" smtClean="0"/>
              <a:t>Dennis</a:t>
            </a:r>
            <a:r>
              <a:rPr lang="pl-PL" sz="1200" dirty="0" smtClean="0"/>
              <a:t> Tito za pierwszą turystyczną podróż w kosmos. W 2001 r. Tito spędził 8 dni na podkładzie Międzynarodowej Stacji Kosmicznej w ramach misji rosyjskiej.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108 minut spędził w przestrzeni kosmicznej pierwszy astronauta Jurij Gagarin. Jego statek wystrzelony w 1961 r. nazywał się </a:t>
            </a:r>
            <a:r>
              <a:rPr lang="pl-PL" sz="1200" dirty="0" err="1" smtClean="0"/>
              <a:t>Wostok</a:t>
            </a:r>
            <a:r>
              <a:rPr lang="pl-PL" sz="1200" dirty="0" smtClean="0"/>
              <a:t> 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803 dni to rekord pobytu człowieka w przestrzeni kosmicznej. </a:t>
            </a:r>
            <a:r>
              <a:rPr lang="pl-PL" sz="1200" dirty="0" err="1" smtClean="0"/>
              <a:t>Sergiej</a:t>
            </a:r>
            <a:r>
              <a:rPr lang="pl-PL" sz="1200" dirty="0" smtClean="0"/>
              <a:t> </a:t>
            </a:r>
            <a:r>
              <a:rPr lang="pl-PL" sz="1200" dirty="0" err="1" smtClean="0"/>
              <a:t>Krikaliow</a:t>
            </a:r>
            <a:r>
              <a:rPr lang="pl-PL" sz="1200" dirty="0" smtClean="0"/>
              <a:t> odbył dwa loty na stację Mir, dwa loty wahadłowcem, plus jedną misję na pokładzie Międzynarodowej Stacji Kosmicznej.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2844" y="3500438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120 sekund od chwili startu wahadłowiec kosmiczny znajduje się już około 45 km nad Ziemią.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135 misji kosmicznych  wykonała   flota wahadłowców NASA  w latach 1981 – 2011.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569 km nad powierzchnią Ziemi orbituje Kosmiczny Teleskop </a:t>
            </a:r>
            <a:r>
              <a:rPr lang="pl-PL" sz="1200" dirty="0" err="1" smtClean="0"/>
              <a:t>Hubble’a</a:t>
            </a:r>
            <a:r>
              <a:rPr lang="pl-PL" sz="1200" dirty="0" smtClean="0"/>
              <a:t> wystrzelony w 1990 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120 gigabajtów naukowych danych przesyła na Ziemię co tydzień Kosmiczny Teleskop </a:t>
            </a:r>
            <a:r>
              <a:rPr lang="pl-PL" sz="1200" dirty="0" err="1" smtClean="0"/>
              <a:t>Hubble’a</a:t>
            </a:r>
            <a:r>
              <a:rPr lang="pl-PL" sz="1200" dirty="0" smtClean="0"/>
              <a:t> – zadrukowane nimi książki zajęłyby przeszło kilometry  półek.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23 dania – między innymi potrawkę z gołębia i kaczkę w karczochach – podano na wykwintnej uczcie serwowanej na pokładzie stacji kosmicznej Mir w 1988 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19 000 kosmicznych śmieci krąży wokół Ziemi, w tym zgubiona rękawica astronauty, różne śrubki, nakrętki oraz kawałki nieczynnych satelitów.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18 m więcej niż Statua Wolności miały ogromne rakiety Saturn V, których używano podczas misji Apollo do lotów na Księżyc.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65 000 części potrzeba było do zbudowania sondy kosmicznej </a:t>
            </a:r>
            <a:r>
              <a:rPr lang="pl-PL" sz="1200" dirty="0" err="1" smtClean="0"/>
              <a:t>Voyager</a:t>
            </a:r>
            <a:r>
              <a:rPr lang="pl-PL" sz="1200" dirty="0" smtClean="0"/>
              <a:t> I wystrzelonej w 1977 r. niemal wszystkie działają do tej pory! </a:t>
            </a:r>
          </a:p>
          <a:p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L I C Z B 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5" name="Symbol zastępczy zawartości 4" descr="Liczby po norwesku wraz z wymową | Norweski dla Polakó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286116" y="1714488"/>
            <a:ext cx="571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8 uważa się za szczęśliwą liczbę w Chinach. Część Chińczyków woli dopłacić, byle mieć w numerze telefonu szczęśliwą ósemkę.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 </a:t>
            </a:r>
            <a:r>
              <a:rPr lang="pl-PL" sz="1200" dirty="0" smtClean="0"/>
              <a:t>0 jako cyfra przez długi czas nie było znane. W obecnym rozumieniu zero  zostało wymyślone w Indiach około 900 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0,01 sekundy to jednostka czasu, którą określono w elektronice jako „</a:t>
            </a:r>
            <a:r>
              <a:rPr lang="pl-PL" sz="1200" dirty="0" err="1" smtClean="0"/>
              <a:t>jiffy</a:t>
            </a:r>
            <a:r>
              <a:rPr lang="pl-PL" sz="1200" dirty="0" smtClean="0"/>
              <a:t>” (momencik).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7 to liczba, do której sumują się oczka z każdych dwóch przeciwległych ścian kostki do gry.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13 jest uznawane w świecie zachodnim za pechową liczbę przez wielu ludzi, że irracjonalny lęk przed nią ma własną nazwę – </a:t>
            </a:r>
            <a:r>
              <a:rPr lang="pl-PL" sz="1200" dirty="0" err="1" smtClean="0"/>
              <a:t>triskaidekafobia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666 w kulturze zachodniej jest synonimem zła, gdyż wiąże się z biblijnym szatanem. W Azji jednak wymowa 666 brzmi podobnie jak „dobrze się dzieje”, dlatego ta liczba uważna jest za szczęśliwą.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4282" y="4214818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12 345 678 987 654 321 to wyniki przemnożenia 111 </a:t>
            </a:r>
            <a:r>
              <a:rPr lang="pl-PL" sz="1200" dirty="0" err="1" smtClean="0"/>
              <a:t>111</a:t>
            </a:r>
            <a:r>
              <a:rPr lang="pl-PL" sz="1200" dirty="0" smtClean="0"/>
              <a:t> </a:t>
            </a:r>
            <a:r>
              <a:rPr lang="pl-PL" sz="1200" dirty="0" err="1" smtClean="0"/>
              <a:t>111</a:t>
            </a:r>
            <a:r>
              <a:rPr lang="pl-PL" sz="1200" dirty="0" smtClean="0"/>
              <a:t> przez 111 </a:t>
            </a:r>
            <a:r>
              <a:rPr lang="pl-PL" sz="1200" dirty="0" err="1" smtClean="0"/>
              <a:t>111</a:t>
            </a:r>
            <a:r>
              <a:rPr lang="pl-PL" sz="1200" dirty="0" smtClean="0"/>
              <a:t> </a:t>
            </a:r>
            <a:r>
              <a:rPr lang="pl-PL" sz="1200" dirty="0" err="1" smtClean="0"/>
              <a:t>111</a:t>
            </a:r>
            <a:r>
              <a:rPr lang="pl-PL" sz="1200" dirty="0" smtClean="0"/>
              <a:t>. Co ciekawe, liczba ta składa się z kolejnych cyfr od 1 do 9 i z powrotem do 1.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 to pechowa cyfra na Dalekim Wschodzie. Po </a:t>
            </a:r>
            <a:r>
              <a:rPr lang="pl-PL" sz="1200" dirty="0" err="1" smtClean="0"/>
              <a:t>japońsku</a:t>
            </a:r>
            <a:r>
              <a:rPr lang="pl-PL" sz="1200" dirty="0" smtClean="0"/>
              <a:t> wymowa brzmi 4 brzmi podobnie jak słowa „śmierć”, stąd złe skojarzenia w Japonii, Korei i Chinach.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</a:t>
            </a:r>
            <a:r>
              <a:rPr lang="pl-PL" sz="2800" dirty="0" smtClean="0"/>
              <a:t> ∞ </a:t>
            </a:r>
            <a:r>
              <a:rPr lang="pl-PL" sz="1200" dirty="0" smtClean="0"/>
              <a:t>to symbol nieskończoności, czyli czegoś pozbawionego granicy lub liczby pozbawionej końca.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31 688 lat trwałoby odliczanie bez chwili przerwy od zera do jednego tryliona.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 1 z </a:t>
            </a:r>
            <a:r>
              <a:rPr lang="pl-PL" sz="1200" dirty="0" err="1" smtClean="0"/>
              <a:t>googolem</a:t>
            </a:r>
            <a:r>
              <a:rPr lang="pl-PL" sz="1200" dirty="0" smtClean="0"/>
              <a:t> zer ( </a:t>
            </a:r>
            <a:r>
              <a:rPr lang="pl-PL" sz="1200" dirty="0" err="1" smtClean="0"/>
              <a:t>Googol</a:t>
            </a:r>
            <a:r>
              <a:rPr lang="pl-PL" sz="1200" dirty="0" smtClean="0"/>
              <a:t> to liczba równa 10¹⁰⁰, czyli jedynka i sto zer w zapisie dziesiętnym)  to liczba zwana </a:t>
            </a:r>
            <a:r>
              <a:rPr lang="pl-PL" sz="1200" dirty="0" err="1" smtClean="0"/>
              <a:t>googolplex</a:t>
            </a:r>
            <a:r>
              <a:rPr lang="pl-PL" sz="1200" dirty="0" smtClean="0"/>
              <a:t>. Niemożliwe jest zapisanie jej w systemie dziesiętnym, gdyż ilość znaków byłaby większa od szacowanej liczby atomów we Wszechświecie. 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owy rekord w poszukiwaniach największej znanej liczby pierwszej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358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0000"/>
                </a:solidFill>
                <a:latin typeface="Mistral" pitchFamily="66" charset="0"/>
              </a:rPr>
              <a:t>D Z I Ę K U J Ę</a:t>
            </a:r>
            <a:endParaRPr lang="pl-PL" sz="60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  <a:latin typeface="Mistral" pitchFamily="66" charset="0"/>
              </a:rPr>
              <a:t>                Z A</a:t>
            </a:r>
          </a:p>
          <a:p>
            <a:pPr algn="ctr">
              <a:buNone/>
            </a:pPr>
            <a:r>
              <a:rPr lang="pl-PL" sz="6000" dirty="0" smtClean="0">
                <a:solidFill>
                  <a:srgbClr val="FF0000"/>
                </a:solidFill>
                <a:latin typeface="Mistral" pitchFamily="66" charset="0"/>
              </a:rPr>
              <a:t>U W A G Ę</a:t>
            </a:r>
          </a:p>
          <a:p>
            <a:pPr algn="ctr">
              <a:buNone/>
            </a:pPr>
            <a:endParaRPr lang="pl-PL" sz="6000" dirty="0">
              <a:latin typeface="Mistral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1472" y="5214950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Źródła:</a:t>
            </a:r>
          </a:p>
          <a:p>
            <a:r>
              <a:rPr lang="pl-PL" sz="1200" dirty="0" err="1" smtClean="0"/>
              <a:t>Wikipedia</a:t>
            </a:r>
            <a:r>
              <a:rPr lang="pl-PL" sz="1200" dirty="0" smtClean="0"/>
              <a:t> </a:t>
            </a:r>
          </a:p>
          <a:p>
            <a:r>
              <a:rPr lang="pl-PL" sz="1200" dirty="0" err="1" smtClean="0"/>
              <a:t>Fokus.pl</a:t>
            </a:r>
            <a:r>
              <a:rPr lang="pl-PL" sz="1200" dirty="0" smtClean="0"/>
              <a:t> </a:t>
            </a:r>
          </a:p>
          <a:p>
            <a:r>
              <a:rPr lang="pl-PL" sz="1200" dirty="0" smtClean="0"/>
              <a:t>Świat w liczbach </a:t>
            </a:r>
          </a:p>
          <a:p>
            <a:r>
              <a:rPr lang="pl-PL" sz="1200" dirty="0" err="1" smtClean="0"/>
              <a:t>Polityka.pl</a:t>
            </a:r>
            <a:endParaRPr lang="pl-PL" sz="1200" dirty="0" smtClean="0"/>
          </a:p>
          <a:p>
            <a:r>
              <a:rPr lang="pl-PL" sz="1200" dirty="0" err="1" smtClean="0"/>
              <a:t>Fajnepodróże.pl</a:t>
            </a:r>
            <a:endParaRPr lang="pl-PL" sz="1200" dirty="0" smtClean="0"/>
          </a:p>
          <a:p>
            <a:r>
              <a:rPr lang="pl-PL" sz="1200" dirty="0" err="1" smtClean="0"/>
              <a:t>Ciekawostki.pl</a:t>
            </a:r>
            <a:endParaRPr lang="pl-PL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dziwienie? - Gwarek Ornontowi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071810"/>
            <a:ext cx="2447456" cy="13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lgerian" pitchFamily="82" charset="0"/>
              </a:rPr>
              <a:t>W P R O W A D Z E N I E </a:t>
            </a:r>
            <a:endParaRPr lang="pl-PL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/>
              <a:t>W tej prezentacji przedstawię niesamowite, CIEKAWE FAKTY I WYDARZENIA WYRAŻANE W LICZBACH l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dirty="0"/>
              <a:t>	</a:t>
            </a:r>
            <a:r>
              <a:rPr lang="pl-PL" sz="1200" dirty="0" smtClean="0"/>
              <a:t>Odbędziemy podróże w czasie i przestrzeni – poprzez wieki, dookoła świata, do świata zwierząt, a nawet do kosmosu!</a:t>
            </a:r>
            <a:endParaRPr lang="pl-PL" sz="1200" dirty="0"/>
          </a:p>
          <a:p>
            <a:pPr>
              <a:buNone/>
            </a:pPr>
            <a:r>
              <a:rPr lang="pl-PL" sz="1200" dirty="0" smtClean="0"/>
              <a:t>Na każdej stronie  znajdziecie oszałamiające fakty, o których zapewne nigdy nie słyszeliście. Możecie nimi zadziwić koleżanki </a:t>
            </a:r>
          </a:p>
          <a:p>
            <a:pPr>
              <a:buNone/>
            </a:pPr>
            <a:r>
              <a:rPr lang="pl-PL" sz="1200" dirty="0" smtClean="0"/>
              <a:t>i kolegów. </a:t>
            </a:r>
          </a:p>
          <a:p>
            <a:pPr>
              <a:buNone/>
            </a:pPr>
            <a:r>
              <a:rPr lang="pl-PL" sz="1200" dirty="0" smtClean="0"/>
              <a:t>Prezentacja  przedstawia ciekawe wydarzenia w łatwej do zapamiętania liczbowej formie.  Poznacie niezwykłe fakty o świecie, </a:t>
            </a:r>
          </a:p>
          <a:p>
            <a:pPr>
              <a:buNone/>
            </a:pPr>
            <a:r>
              <a:rPr lang="pl-PL" sz="1200" dirty="0" smtClean="0"/>
              <a:t>których nie ma w podręcznikach szkolnych. Łatwe do zapamiętania wiadomości pozwolą zabłysnąć w szkole lub w towarzystwie.</a:t>
            </a:r>
          </a:p>
          <a:p>
            <a:pPr>
              <a:buNone/>
            </a:pPr>
            <a:r>
              <a:rPr lang="pl-PL" sz="1200" dirty="0" smtClean="0"/>
              <a:t>Podczas  lektury nie raz wyrwie Wam się z ust gromkie „</a:t>
            </a:r>
            <a:r>
              <a:rPr lang="pl-PL" sz="1200" dirty="0" err="1" smtClean="0"/>
              <a:t>łał</a:t>
            </a:r>
            <a:r>
              <a:rPr lang="pl-PL" sz="1200" dirty="0" smtClean="0"/>
              <a:t>! Nie do wiary!”.</a:t>
            </a:r>
          </a:p>
          <a:p>
            <a:pPr>
              <a:buNone/>
            </a:pPr>
            <a:endParaRPr lang="pl-PL" sz="1200" dirty="0" smtClean="0"/>
          </a:p>
          <a:p>
            <a:endParaRPr lang="pl-PL" sz="1500" dirty="0"/>
          </a:p>
        </p:txBody>
      </p:sp>
      <p:pic>
        <p:nvPicPr>
          <p:cNvPr id="4" name="Obraz 3" descr="Największa poznana liczba pierwsza ma ponad 24 miliony cyfr | CH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5761548" cy="24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asu Marzu – ser z larwami | MikeHarry - blog oficjal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256"/>
            <a:ext cx="2284288" cy="16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Mielenie przed paleniem - do czego służy młynek do tytoniu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089012" cy="13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l-PL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Algerian" pitchFamily="82" charset="0"/>
              </a:rPr>
              <a:t>O D R A Ż A J Ą C E </a:t>
            </a:r>
            <a:r>
              <a:rPr lang="pl-PL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 D A N I A</a:t>
            </a:r>
            <a:endParaRPr lang="pl-PL" b="1" dirty="0">
              <a:ln w="127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40 m wysokości osiąga drzewo o nazwie durian właściwy. Jego owoce maja tak nieprzyjemny zapach, ze zakazano ich</a:t>
            </a:r>
          </a:p>
          <a:p>
            <a:pPr>
              <a:buNone/>
            </a:pPr>
            <a:r>
              <a:rPr lang="pl-PL" sz="1200" dirty="0" smtClean="0"/>
              <a:t>sprzedaży w wielu krajach Azji.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70 000 wysuszonych owadów, czerwców, trzeba zmielić, by otrzymać 450 gramów karminy, czerwonego barwnika </a:t>
            </a:r>
          </a:p>
          <a:p>
            <a:pPr>
              <a:buNone/>
            </a:pPr>
            <a:r>
              <a:rPr lang="pl-PL" sz="1200" dirty="0" smtClean="0"/>
              <a:t>dodawanego do żywności.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100 letnie jaja to chiński przysmak. Jajka konserwuje się w roztworze soli, wapna  </a:t>
            </a:r>
          </a:p>
          <a:p>
            <a:pPr>
              <a:buNone/>
            </a:pPr>
            <a:r>
              <a:rPr lang="pl-PL" sz="1200" dirty="0" smtClean="0"/>
              <a:t>i popiołu (choć wcale nie przez 100 lat), aż żółtko zzielenieje  i zacznie pachnieć siarką.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14 porcji deserów  po uczcie złożonej  z homarów, śledzi, kawioru i kiszonej kapusty </a:t>
            </a:r>
          </a:p>
          <a:p>
            <a:pPr>
              <a:buNone/>
            </a:pPr>
            <a:r>
              <a:rPr lang="pl-PL" sz="1200" dirty="0" smtClean="0"/>
              <a:t>stało się przyczyną śmierci  króla Szwecji w 1771 roku.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7 gatunków dostępnych w sprzedaży żelków uznaje się za najbardziej odrażające: straszydła, śmieciowe, wymiociny, </a:t>
            </a:r>
          </a:p>
          <a:p>
            <a:pPr>
              <a:buNone/>
            </a:pPr>
            <a:r>
              <a:rPr lang="pl-PL" sz="1200" dirty="0" smtClean="0"/>
              <a:t>woskowinowe, </a:t>
            </a:r>
            <a:r>
              <a:rPr lang="pl-PL" sz="1200" dirty="0" err="1" smtClean="0"/>
              <a:t>dżdżownicowe</a:t>
            </a:r>
            <a:r>
              <a:rPr lang="pl-PL" sz="1200" dirty="0" smtClean="0"/>
              <a:t>, zepsute jaja i mydlane.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107,1 decybela to najgłośniejsze zarejestrowane beknięcie, wydał je Paul </a:t>
            </a:r>
            <a:r>
              <a:rPr lang="pl-PL" sz="1200" dirty="0" err="1" smtClean="0"/>
              <a:t>Hunn</a:t>
            </a:r>
            <a:r>
              <a:rPr lang="pl-PL" sz="1200" dirty="0" smtClean="0"/>
              <a:t> w 2008 roku. Traktor na polu jest cichszy od niego.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30 kawałków owadów na 100 g masła orzechowego dopuszcza urzędowa norma w USA 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8 milimetrów to długość, jaką osiągają żywe larwy robaków w serze </a:t>
            </a:r>
            <a:r>
              <a:rPr lang="pl-PL" sz="1200" dirty="0" err="1" smtClean="0"/>
              <a:t>Casu</a:t>
            </a:r>
            <a:r>
              <a:rPr lang="pl-PL" sz="1200" dirty="0" smtClean="0"/>
              <a:t> </a:t>
            </a:r>
            <a:r>
              <a:rPr lang="pl-PL" sz="1200" dirty="0" err="1" smtClean="0"/>
              <a:t>Marzu</a:t>
            </a:r>
            <a:r>
              <a:rPr lang="pl-PL" sz="1200" dirty="0" smtClean="0"/>
              <a:t>. Larwy wiercą sobie otwory w serze, a </a:t>
            </a:r>
          </a:p>
          <a:p>
            <a:pPr>
              <a:buNone/>
            </a:pPr>
            <a:r>
              <a:rPr lang="pl-PL" sz="1200" dirty="0" smtClean="0"/>
              <a:t>podrażnione mogą z niego wyskoczyć. Zakażone larwami sery są tak odrażające, że zabroniono ich sprzedaży, lecz amatorzy tej </a:t>
            </a:r>
          </a:p>
          <a:p>
            <a:pPr>
              <a:buNone/>
            </a:pPr>
            <a:r>
              <a:rPr lang="pl-PL" sz="1200" dirty="0" smtClean="0"/>
              <a:t>tradycyjnej sardyńskiej potrawy nic sobie  nie robią z zakazu.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7,5 centymetra osiąga karaczan madagaskarski. Te chrupiące chrząszcze serwuje się w kuchni amerykańskiej z miodem i </a:t>
            </a:r>
          </a:p>
          <a:p>
            <a:pPr>
              <a:buNone/>
            </a:pPr>
            <a:r>
              <a:rPr lang="pl-PL" sz="1200" dirty="0" smtClean="0"/>
              <a:t>sosem sojowym.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4 – 6 tygodni trzyma się na Alasce zagrzebane łby łososi przed podaniem na stół.                          Danie z przegniłych ryb </a:t>
            </a:r>
          </a:p>
          <a:p>
            <a:pPr>
              <a:buNone/>
            </a:pPr>
            <a:r>
              <a:rPr lang="pl-PL" sz="1200" dirty="0" smtClean="0"/>
              <a:t>nazywa się tu „</a:t>
            </a:r>
            <a:r>
              <a:rPr lang="pl-PL" sz="1200" dirty="0" err="1" smtClean="0"/>
              <a:t>śmierdliną</a:t>
            </a:r>
            <a:r>
              <a:rPr lang="pl-PL" sz="1200" dirty="0" smtClean="0"/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50 dolarów trzeba zapłacić za filiżankę najdroższej kawy świata. Kawę kopi </a:t>
            </a:r>
            <a:r>
              <a:rPr lang="pl-PL" sz="1200" dirty="0" err="1" smtClean="0"/>
              <a:t>luwak</a:t>
            </a:r>
            <a:r>
              <a:rPr lang="pl-PL" sz="1200" dirty="0" smtClean="0"/>
              <a:t> robi się z owoców kawowca zjedzonych </a:t>
            </a:r>
          </a:p>
          <a:p>
            <a:pPr>
              <a:buNone/>
            </a:pPr>
            <a:r>
              <a:rPr lang="pl-PL" sz="1200" dirty="0" smtClean="0"/>
              <a:t>przez małego ssaka zwanego łaskunem </a:t>
            </a:r>
            <a:r>
              <a:rPr lang="pl-PL" sz="1200" dirty="0" err="1" smtClean="0"/>
              <a:t>muzangiem</a:t>
            </a:r>
            <a:r>
              <a:rPr lang="pl-PL" sz="1200" dirty="0" smtClean="0"/>
              <a:t>. </a:t>
            </a:r>
          </a:p>
          <a:p>
            <a:pPr>
              <a:buNone/>
            </a:pP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Ile waży Droga Mleczna? Najdokładniejszy w dziejach pomiar ucina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7496"/>
            <a:ext cx="2477659" cy="15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Uran na Kosmos - Zszywka.p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207170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G W I A Z D Y    I    P L A N E T Y</a:t>
            </a:r>
            <a:endParaRPr lang="pl-PL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az 5" descr="Naukowcy wiedzą, co się stanie jeśli umrze Słońce. Dojdzie do ..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571612"/>
            <a:ext cx="2175510" cy="14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udzkie Ciało Z Człowiek Z Mięśni I Szkieletu Przejrzysty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170018" cy="417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L U D Z K I E      C I A Ł O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1,5 litra płynów produkują dziennie ślinianki, gruczoły w Twoich ustach.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206 kości można doliczyć się w ciele dorosłego człowieka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250 000 gruczołów potnych ma każda stopa.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7 metrów długości ma jelito cienkie dorosłego człowieka. To skręcona rurka, z której składniki odżywcze są wchłaniane do </a:t>
            </a:r>
          </a:p>
          <a:p>
            <a:pPr>
              <a:buNone/>
            </a:pPr>
            <a:r>
              <a:rPr lang="pl-PL" sz="1200" dirty="0" smtClean="0"/>
              <a:t>krwioobiegu.  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8 milimetrów rośniesz każdej nocy podczas snu. W ciągu dnia ciało kurczy się do poprzedniej długości.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 – krotność obwodu Ziemi zajęłyby Twoje naczynia krwionośne, gdyby rozciągnąć je jedno za drugim.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10 000 odrębnych zapachów może wyczuć Twój nos.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42 miliony razy na rok uderza Twoje serce.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1,3 kilograma waży przeciętnie ludzki mózg.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100 miliardów neuronów w Twoim mózgu umożliwia formułowanie myśli i zarządzanie funkcjami ciała.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17 mięśni twarzy pracuje przy każdym uśmiechu.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6 miesięcy życia spędza średnio każdy z nas w toalecie. Przy założeniu, że nikt nas nie popędza!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0,1 centymetra długości ma najmniejszy mięsień Twojego ciała. Znajduje się w uchu.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8 000 – 9 000 litrów powietrza nabierasz do płuc każdego dnia.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6000 000 drobinek Twojej skóry odpada co godzinę.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8 sekund trwa wędrówka jedzenia od ust do żołądka.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5 miesięcy przeciętnie utrzymuje się każda z Twoich rzęs, zanim wypadnie.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10 odrębnych  typu śmiechu wyróżnili naukowcy.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12 dni trwa całkowita wymiana kubków smakowych na Twoim języku.</a:t>
            </a:r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None/>
            </a:pP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0883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S Z A L O N E   B U D O W L 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1472" y="1428736"/>
            <a:ext cx="55721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/>
              <a:t>  4,5 tony waży ogromny kryształowy żyrandol w tureckim Pałacu </a:t>
            </a:r>
            <a:r>
              <a:rPr lang="pl-PL" sz="1200" dirty="0" err="1" smtClean="0"/>
              <a:t>Dolmabahce</a:t>
            </a:r>
            <a:r>
              <a:rPr lang="pl-PL" sz="1200" dirty="0" smtClean="0"/>
              <a:t>. To ciężar dorosłego słonia.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6 500 okien ma budynek Empire State w Nowym Jorku.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410 dni trwała budowa nowojorskiego Empire State </a:t>
            </a:r>
            <a:r>
              <a:rPr lang="pl-PL" sz="1200" dirty="0" err="1" smtClean="0"/>
              <a:t>Building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102 to liczba pięter w budynku Empire State.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 1 860 schodów trzeba pokonać, by wejść na taras widokowy budynku Empire State.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40 000 żarówek oświetla królewski pałac Buckingham w Londynie.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4,2 metra  długości ma wskazówka minutowa na londyńskim zegarze, który nosi popularną nazwę Big Ben.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35 000 dzieł sztuki mieści paryskie muzeum Luwr.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33 000 morskich zwierząt pływa w ogromnym akwarium pośrodku centrum handlowego w </a:t>
            </a:r>
            <a:r>
              <a:rPr lang="pl-PL" sz="1200" dirty="0" err="1" smtClean="0"/>
              <a:t>Dubaju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20 % drzew w japońskiej stolicy Tokio rośnie w ogrodach wokół Pałacu Cesarskiego.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20 000 robotników budowało zabytkowy pałac </a:t>
            </a:r>
            <a:r>
              <a:rPr lang="pl-PL" sz="1200" dirty="0" err="1" smtClean="0"/>
              <a:t>Tadż</a:t>
            </a:r>
            <a:r>
              <a:rPr lang="pl-PL" sz="1200" dirty="0" smtClean="0"/>
              <a:t> </a:t>
            </a:r>
            <a:r>
              <a:rPr lang="pl-PL" sz="1200" dirty="0" err="1" smtClean="0"/>
              <a:t>Mahal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28 rodzajów szlachetnych kamieni użyto przy budowie </a:t>
            </a:r>
            <a:r>
              <a:rPr lang="pl-PL" sz="1200" dirty="0" err="1" smtClean="0"/>
              <a:t>TadżMahal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44 windy ma najwyższy drapacz chmur w Londynie –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Shard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8 704 pokoje mają pałace w Zakazanym Mieście w Pekinie.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158  to piętro budynku </a:t>
            </a:r>
            <a:r>
              <a:rPr lang="pl-PL" sz="1200" dirty="0" err="1" smtClean="0"/>
              <a:t>Burdź</a:t>
            </a:r>
            <a:r>
              <a:rPr lang="pl-PL" sz="1200" dirty="0" smtClean="0"/>
              <a:t> Chalifa w </a:t>
            </a:r>
            <a:r>
              <a:rPr lang="pl-PL" sz="1200" dirty="0" err="1" smtClean="0"/>
              <a:t>Dubaju</a:t>
            </a:r>
            <a:r>
              <a:rPr lang="pl-PL" sz="1200" dirty="0" smtClean="0"/>
              <a:t>, gdzie  mieści się najwyżej położony meczet.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4 stopnie odchylenia od pionu ma Krzywa Wieża we włoskim mieście Piza.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78 łazienek jest w londyńskim pałacu Buckingham.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6 225 metrów kwadratowych szkła wbudowano w gmach Opery w </a:t>
            </a:r>
            <a:r>
              <a:rPr lang="pl-PL" sz="1200" dirty="0" err="1" smtClean="0"/>
              <a:t>Syndey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1 056 006 dachówek pokrywa budynek słynnej opery w Sydney.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7 sztucznych wodospadów szumi w luksusowym hotelu </a:t>
            </a:r>
            <a:r>
              <a:rPr lang="pl-PL" sz="1200" dirty="0" err="1" smtClean="0"/>
              <a:t>Wynn</a:t>
            </a:r>
            <a:r>
              <a:rPr lang="pl-PL" sz="1200" dirty="0" smtClean="0"/>
              <a:t> Resort w Las Vegas.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  50 ton farby potrzeba raz na 7 lat do odmalowania paryskiej Wieży </a:t>
            </a:r>
            <a:r>
              <a:rPr lang="pl-PL" sz="1200" dirty="0" err="1" smtClean="0"/>
              <a:t>Eiffela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ambus ogrodowy - odmiany, uprawa, hodowla, wymagan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2986543" cy="1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Dynia - królowa jesie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71480"/>
            <a:ext cx="4763135" cy="34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 R Z E W A   I    R O Ś L I N Y</a:t>
            </a:r>
            <a:r>
              <a:rPr lang="pl-PL" dirty="0" smtClean="0">
                <a:latin typeface="Algerian" pitchFamily="82" charset="0"/>
              </a:rPr>
              <a:t>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114298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  <a:ea typeface="+mj-ea"/>
                <a:cs typeface="+mj-cs"/>
              </a:rPr>
              <a:t>  8 listków szalenia plamistego może zabić człowieka. W 399 r. </a:t>
            </a:r>
            <a:r>
              <a:rPr lang="pl-PL" sz="1200" dirty="0" err="1" smtClean="0">
                <a:solidFill>
                  <a:prstClr val="black"/>
                </a:solidFill>
                <a:ea typeface="+mj-ea"/>
                <a:cs typeface="+mj-cs"/>
              </a:rPr>
              <a:t>p.n.e</a:t>
            </a:r>
            <a:r>
              <a:rPr lang="pl-PL" sz="1200" dirty="0" smtClean="0">
                <a:solidFill>
                  <a:prstClr val="black"/>
                </a:solidFill>
                <a:ea typeface="+mj-ea"/>
                <a:cs typeface="+mj-cs"/>
              </a:rPr>
              <a:t> greckiego filozofa Sokratesa skazano na </a:t>
            </a:r>
            <a:r>
              <a:rPr lang="pl-PL" sz="1200" dirty="0" err="1" smtClean="0">
                <a:solidFill>
                  <a:prstClr val="black"/>
                </a:solidFill>
                <a:ea typeface="+mj-ea"/>
                <a:cs typeface="+mj-cs"/>
              </a:rPr>
              <a:t>smierć</a:t>
            </a:r>
            <a:r>
              <a:rPr lang="pl-PL" sz="1200" dirty="0" smtClean="0">
                <a:solidFill>
                  <a:prstClr val="black"/>
                </a:solidFill>
                <a:ea typeface="+mj-ea"/>
                <a:cs typeface="+mj-cs"/>
              </a:rPr>
              <a:t> przez wypicie cykuty, naparu z jego liści.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  <a:ea typeface="+mj-ea"/>
                <a:cs typeface="+mj-cs"/>
              </a:rPr>
              <a:t>  821 kilogramów ważyła ogromna dynia wyhodowana w Minnesocie w 2010 roku.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prstClr val="black"/>
                </a:solidFill>
                <a:ea typeface="+mj-ea"/>
                <a:cs typeface="+mj-cs"/>
              </a:rPr>
              <a:t>  630 gatunków roślin jest mięsożernych. Trawią zwierzęta zatrzaśnięte w wymyślonych pułapkach. </a:t>
            </a:r>
          </a:p>
          <a:p>
            <a:pPr>
              <a:buFont typeface="Wingdings" pitchFamily="2" charset="2"/>
              <a:buChar char="q"/>
            </a:pPr>
            <a:endParaRPr lang="pl-PL" sz="1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0,1 sekundy trwa zatrzaśnięcie wokół ofiary kwiatu muchołówki.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9 100 litrów wody mieści jeden kaktus zwany karnegią olbrzymią.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1,2 miliarda lat temu pojawiły się na Ziemi pierwsze prymitywne rośliny.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4 100 gatunków roślin to pasożyty, które zapuszczają korzenie w innych roślinach.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1,76 miligrama trującej rycyny zawartej w trzech nasionach rącznika pospolitego wystarczy do zabicia człowieka.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0,9 metra długości i45 kilogramów może osiągnąć szyszka sagowca.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91 centymetrów dziennie potrafią urosnąć niektóre gatunki bambusa.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 miliard pyłków rocznie uwalnia jedna roślina zwana ambrozją.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2 009 231 jednostek w skali </a:t>
            </a:r>
            <a:r>
              <a:rPr lang="pl-PL" sz="1200" dirty="0" err="1" smtClean="0"/>
              <a:t>Scoville’a</a:t>
            </a:r>
            <a:r>
              <a:rPr lang="pl-PL" sz="1200" dirty="0" smtClean="0"/>
              <a:t> to najwyższy stopień ostrości, jaki osiąga odmiana</a:t>
            </a:r>
          </a:p>
          <a:p>
            <a:pPr>
              <a:buNone/>
            </a:pPr>
            <a:r>
              <a:rPr lang="pl-PL" sz="1200" dirty="0" smtClean="0"/>
              <a:t>papryki habanero o nazwie </a:t>
            </a:r>
            <a:r>
              <a:rPr lang="pl-PL" sz="1200" dirty="0" err="1" smtClean="0"/>
              <a:t>Moruga</a:t>
            </a:r>
            <a:r>
              <a:rPr lang="pl-PL" sz="1200" dirty="0" smtClean="0"/>
              <a:t> </a:t>
            </a:r>
            <a:r>
              <a:rPr lang="pl-PL" sz="1200" dirty="0" err="1" smtClean="0"/>
              <a:t>Scorpion</a:t>
            </a:r>
            <a:r>
              <a:rPr lang="pl-PL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 metr średnicy ma raflezja. Olbrzymi kwiat waży 11 kilogramów, ale „pachnie” </a:t>
            </a:r>
          </a:p>
          <a:p>
            <a:pPr>
              <a:buNone/>
            </a:pPr>
            <a:r>
              <a:rPr lang="pl-PL" sz="1200" dirty="0" smtClean="0"/>
              <a:t>gnijącym mięsem.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115,66 metra wysokości ma najwyższe znane nauce drzewo, kalifornijska sekwoja wiecznie zielona.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400 000 gatunków roślin jest znanych nauce, choć z pewnością na świecie jest ich wiele więcej.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25% rosnących na świecie roślin jest zagrożonych wyginięciem.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258 650 spośród znanych gatunków to rośliny kwitnące.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/>
              <a:t>4100 gatunków roślin to pasożyty, które zapuszczają korzenie w innych roślinach.</a:t>
            </a:r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  <a:p>
            <a:pPr>
              <a:buFont typeface="Wingdings" pitchFamily="2" charset="2"/>
              <a:buChar char="q"/>
            </a:pPr>
            <a:endParaRPr 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B Ł Ę K I T     O C E A N Ó W 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99% nadającej się do życia objętości naszej planety to oceany.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400 różnych gatunków korali znaleziono na Wielkiej Rafie Koralowej koło Australii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    3,5 miliarda   ludzi na świecie żywi się   głównie tym, co złowi w morzu.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   71%powierzchni Ziemi pokrywa woda.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  80% zanieczyszczeń w oceanach pochodzi z działalności człowieka na lądach.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 165,25 miliona kilometrów mierzy powierzchnia Oceanu Spokojnego. To więcej   niż wszystkich lądów razem.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8 ton na 6,5 centymetra kwadratowego to ciśnienie wody w najgłębszym punkcie oceanu. Takie samo ciśnienie wywarłoby 50 odrzutowców ustawionych na  Twojej głowie!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2 300 kilometrów długości ma australijska Wielka Rafa Koralowa.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20 miliardów  kilogramów  w maleńkich cząsteczkach pływa w morskiej wodzie. Próba  zebrania go kosztowałaby jednak więcej, niż wartość tego kruszcu.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35 gramów soli zawiera litr morskiej wody.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18 400 kawałków plastiku unosi się na każdym kilometrze kwadratowym powierzchni oceanów.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33% objętości Morza Martwego to sól. W oceanie sól stanowi mniej więcej 3,5%. Woda w Morzu Martwym jest więc niezwykle gęsta, co ogromnie ułatwia pływanie. 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 66 metrów   - o tyle wzrósłby poziom morza, gdyby jednocześnie rozpuścił się cały lód na świecie. 121 metrów to największa głębokość, na jaką zanurkował człowiek bez sprzętu do oddychania.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330 metrów to największa głębokość zanurzenia ze sprzętem płetwonurkowym.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25 000 wysp i wysepek leży na Pacyfiku.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3 795 metrów wynosi średnia głębokość  mórz.       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84 pierwiastki chemiczne można znaleźć w wodzie morskiej.</a:t>
            </a:r>
            <a:endParaRPr lang="pl-PL" sz="1200" dirty="0"/>
          </a:p>
        </p:txBody>
      </p:sp>
      <p:pic>
        <p:nvPicPr>
          <p:cNvPr id="4" name="Obraz 3" descr="OCEAN. Definicja pojęcia - ocean | ekologia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71546"/>
            <a:ext cx="2374900" cy="13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olorowanki muzyczne – DydaktykaMuzyka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2485611" cy="216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Yamaha V7 SG 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00240"/>
            <a:ext cx="2541270" cy="25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2966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J A K   P O W S T A J E    M U Z Y K 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0974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100" dirty="0" smtClean="0"/>
              <a:t>6 to typowa liczba strun gitary, ale są też instrumenty 4-, 7-, 8-, 9-, 10- oraz 12- strunowe. 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260 kalorii  na godzinę spala muzyk grający na bębnach. To dwa razy więcej  niż podczas gry na gitarze.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70 kawałków drewna potrzeba, by złożyć skrzypce.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4 miliony dolarów były warte skrzypce Stradivariusa zostaw8ione w taksówce  w 2008 roku. Skrzypek z wdzięczności za zwrot instrumentu zagrał taksówkarzowi darmowy koncert.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30 skrzypiec liczy typowa orkiestra symfoniczna.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4 metry miała by rozwinięta tuba waltorni.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33 112 to liczba piszczałek w rekordowych organach w centrum konferencyjnym w </a:t>
            </a:r>
            <a:r>
              <a:rPr lang="pl-PL" sz="1100" dirty="0" err="1" smtClean="0"/>
              <a:t>Atlantic</a:t>
            </a:r>
            <a:r>
              <a:rPr lang="pl-PL" sz="1100" dirty="0" smtClean="0"/>
              <a:t> City – to potężny i niezwykle donośny instrument.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3 metry wysokości i pond 227 kilogramów to dość, by bęben orkiestry Uniwersytetu Teksańskiego nazwać Grubą Bertą. Przewozi się go na kółkach, służy do wybijania rytmu podczas  parad i meczów futbolowych.  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6 milimetrów długości mają najmniejsi twórcy instrumentów muzycznych – termity wyjadające wnętrze drzewa, z którego powstaje </a:t>
            </a:r>
            <a:r>
              <a:rPr lang="pl-PL" sz="1100" dirty="0" err="1" smtClean="0"/>
              <a:t>didjeridu</a:t>
            </a:r>
            <a:r>
              <a:rPr lang="pl-PL" sz="1100" dirty="0" smtClean="0"/>
              <a:t>, tradycyjny instrument australijskich Aborygenów. 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1 120 minut trwa kompozycja Erika </a:t>
            </a:r>
            <a:r>
              <a:rPr lang="pl-PL" sz="1100" dirty="0" err="1" smtClean="0"/>
              <a:t>Satiego</a:t>
            </a:r>
            <a:r>
              <a:rPr lang="pl-PL" sz="1100" dirty="0" smtClean="0"/>
              <a:t> pt. „Utrapienie”. Podczas prawykonania w Nowym Jorku tylko jeden meloman zdołał wysłuchać utwór w całości.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88 klawiszy ma standardowa klawiatura. 52 z nich jest biała , a 36 czarnych.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450 kilogramów waży typowy fortepian firmy Steinway.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230 strun znajduje się wewnątrz typowego fortepianu.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3 zawory trąbki pozwalają muzykowi zagrać aż 45 różnych nut.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152 centymetry długości ma najdłuższa struna typowej harfy. Liczba strun jest różna i może sięgać 47.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4 instrumenty tworzą sekcje smyczkową w orkiestrze: skrzypce, altówka, wiolonczela i kontrabas.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4 rodziny instrumentów w chodzą w skład orkiestry symfonicznej. Są to: smyczkowe, dęte drewniane i blaszane oraz instrumenty perkusyjne.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1000 lat potrwa odtwarzanie utworu muzycznego pt.: „</a:t>
            </a:r>
            <a:r>
              <a:rPr lang="pl-PL" sz="1100" dirty="0" err="1" smtClean="0"/>
              <a:t>Longplayer</a:t>
            </a:r>
            <a:r>
              <a:rPr lang="pl-PL" sz="1100" dirty="0" smtClean="0"/>
              <a:t>” . Komputerowa wariacja gra nieprzerwanie od 31 grudnia 1999 roku.</a:t>
            </a:r>
          </a:p>
          <a:p>
            <a:pPr>
              <a:buFont typeface="Wingdings" pitchFamily="2" charset="2"/>
              <a:buChar char="q"/>
            </a:pPr>
            <a:r>
              <a:rPr lang="pl-PL" sz="1100" dirty="0" smtClean="0"/>
              <a:t>0 instrumentów muzycznych potrzeba do wykonania utworu Johna </a:t>
            </a:r>
            <a:r>
              <a:rPr lang="pl-PL" sz="1100" dirty="0" err="1" smtClean="0"/>
              <a:t>Cage’a</a:t>
            </a:r>
            <a:r>
              <a:rPr lang="pl-PL" sz="1100" dirty="0" smtClean="0"/>
              <a:t> pt.: „4’33”. Składa się on z 4 minut i 33 sekund całkowitej ciszy.</a:t>
            </a:r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r>
              <a:rPr lang="pl-PL" sz="11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pl-PL" sz="1100" dirty="0" smtClean="0"/>
          </a:p>
          <a:p>
            <a:pPr>
              <a:buFont typeface="Wingdings" pitchFamily="2" charset="2"/>
              <a:buChar char="q"/>
            </a:pPr>
            <a:endParaRPr lang="pl-PL" sz="1100" dirty="0" smtClean="0"/>
          </a:p>
          <a:p>
            <a:pPr>
              <a:buNone/>
            </a:pPr>
            <a:r>
              <a:rPr lang="pl-PL" sz="1100" dirty="0" smtClean="0"/>
              <a:t> 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3409</Words>
  <Application>Microsoft Office PowerPoint</Application>
  <PresentationFormat>Pokaz na ekranie (4:3)</PresentationFormat>
  <Paragraphs>231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Ś W I A T     W    L I C Z B A C H</vt:lpstr>
      <vt:lpstr>W P R O W A D Z E N I E </vt:lpstr>
      <vt:lpstr>O D R A Ż A J Ą C E     D A N I A</vt:lpstr>
      <vt:lpstr>G W I A Z D Y    I    P L A N E T Y</vt:lpstr>
      <vt:lpstr>L U D Z K I E      C I A Ł O</vt:lpstr>
      <vt:lpstr>S Z A L O N E   B U D O W L E</vt:lpstr>
      <vt:lpstr>D R Z E W A   I    R O Ś L I N Y   </vt:lpstr>
      <vt:lpstr>B Ł Ę K I T     O C E A N Ó W </vt:lpstr>
      <vt:lpstr>J A K   P O W S T A J E    M U Z Y K A</vt:lpstr>
      <vt:lpstr>G N I E W    P R Z Y R O D Y </vt:lpstr>
      <vt:lpstr>G N I E W     P R Z Y R O D Y </vt:lpstr>
      <vt:lpstr>Ś  W  I  A  T      S  P  O  R  T  U</vt:lpstr>
      <vt:lpstr>K O S M O S</vt:lpstr>
      <vt:lpstr>L I C Z B Y</vt:lpstr>
      <vt:lpstr>D Z I Ę K U J Ę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   W   LICZBACH</dc:title>
  <dc:creator>joka kotka</dc:creator>
  <cp:lastModifiedBy>Adax</cp:lastModifiedBy>
  <cp:revision>111</cp:revision>
  <dcterms:created xsi:type="dcterms:W3CDTF">2020-06-07T16:43:13Z</dcterms:created>
  <dcterms:modified xsi:type="dcterms:W3CDTF">2020-06-19T17:56:21Z</dcterms:modified>
</cp:coreProperties>
</file>